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9"/>
  </p:notesMasterIdLst>
  <p:handoutMasterIdLst>
    <p:handoutMasterId r:id="rId60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46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47" r:id="rId24"/>
    <p:sldId id="348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42" r:id="rId46"/>
    <p:sldId id="343" r:id="rId47"/>
    <p:sldId id="344" r:id="rId48"/>
    <p:sldId id="288" r:id="rId49"/>
    <p:sldId id="289" r:id="rId50"/>
    <p:sldId id="320" r:id="rId51"/>
    <p:sldId id="274" r:id="rId52"/>
    <p:sldId id="275" r:id="rId53"/>
    <p:sldId id="349" r:id="rId54"/>
    <p:sldId id="350" r:id="rId55"/>
    <p:sldId id="351" r:id="rId56"/>
    <p:sldId id="352" r:id="rId57"/>
    <p:sldId id="329" r:id="rId5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8EFA"/>
    <a:srgbClr val="8A94F9"/>
    <a:srgbClr val="EC8273"/>
    <a:srgbClr val="E1B47F"/>
    <a:srgbClr val="F48875"/>
    <a:srgbClr val="3CD5B0"/>
    <a:srgbClr val="C08BF6"/>
    <a:srgbClr val="8994F9"/>
    <a:srgbClr val="8B95F9"/>
    <a:srgbClr val="636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326" autoAdjust="0"/>
    <p:restoredTop sz="85174"/>
  </p:normalViewPr>
  <p:slideViewPr>
    <p:cSldViewPr snapToGrid="0" snapToObjects="1">
      <p:cViewPr varScale="1">
        <p:scale>
          <a:sx n="76" d="100"/>
          <a:sy n="76" d="100"/>
        </p:scale>
        <p:origin x="58" y="29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116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13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17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7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14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038a251c7c31661dd632d1a55c9a09292df5542e/%5b3%5dlabs-jupyter-spacex-Data%20wrangling-v2%20fina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e0949adf960961e4d86ca25c73fe72c144f65c4a/%5b4%5djupyter-labs-eda-dataviz-v2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roCode88/Applied-Data-Science-Capstone/blob/865dfe4a10451ab12daa9f1d38cc75b2fb532f9b/%5b4%5djupyter-labs-eda-dataviz-v2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3521113482238ad92f5c2ff68b4c9c7cb3d8c59a/%5b5%5dfinall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e0949adf960961e4d86ca25c73fe72c144f65c4a/%5b6%5dlab-jupyter-launch-site-location-v2%20fina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43221441161f344c1ee02da1e247ac2323a03d67/%5b7%5d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Code88/Applied-Data-Science-Capstone/blob/e380264eeee98227bf2d38434480135be3f52b5f/%5b8%5dSpaceX-Machine-Learning-Prediction-Part-5-v1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oCode88/Applied-Data-Science-Capstone/blob/3521113482238ad92f5c2ff68b4c9c7cb3d8c59a/%5b5%5dfinalljupyter-labs-eda-sql-coursera_sqllite.ipynb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github.com/BroCode88/Applied-Data-Science-Capstone/blob/865dfe4a10451ab12daa9f1d38cc75b2fb532f9b/%5b4%5djupyter-labs-eda-dataviz-v2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roCode88/Applied-Data-Science-Capstone/blob/038a251c7c31661dd632d1a55c9a09292df5542e/%5b3%5dlabs-jupyter-spacex-Data%20wrangling-v2%20final.ipynb" TargetMode="External"/><Relationship Id="rId11" Type="http://schemas.openxmlformats.org/officeDocument/2006/relationships/hyperlink" Target="https://github.com/BroCode88/Applied-Data-Science-Capstone/blob/e380264eeee98227bf2d38434480135be3f52b5f/%5b8%5dSpaceX-Machine-Learning-Prediction-Part-5-v1.ipynb" TargetMode="External"/><Relationship Id="rId5" Type="http://schemas.openxmlformats.org/officeDocument/2006/relationships/hyperlink" Target="https://github.com/BroCode88/Applied-Data-Science-Capstone/blob/038a251c7c31661dd632d1a55c9a09292df5542e/%5b2%5djupyter-labs-webscraping%20final.ipynb" TargetMode="External"/><Relationship Id="rId10" Type="http://schemas.openxmlformats.org/officeDocument/2006/relationships/hyperlink" Target="https://github.com/BroCode88/Applied-Data-Science-Capstone/blob/43221441161f344c1ee02da1e247ac2323a03d67/%5b7%5dspacex_dash_app.py" TargetMode="External"/><Relationship Id="rId4" Type="http://schemas.openxmlformats.org/officeDocument/2006/relationships/hyperlink" Target="https://github.com/BroCode88/Applied-Data-Science-Capstone/blob/038a251c7c31661dd632d1a55c9a09292df5542e/%5b1%5djupyter-labs-spacex-data-collection-api-v2%20final.ipynb" TargetMode="External"/><Relationship Id="rId9" Type="http://schemas.openxmlformats.org/officeDocument/2006/relationships/hyperlink" Target="https://github.com/BroCode88/Applied-Data-Science-Capstone/blob/e0949adf960961e4d86ca25c73fe72c144f65c4a/%5b6%5dlab-jupyter-launch-site-location-v2%20final.ipynb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BroCode88/Applied-Data-Science-Capstone/blob/9b08f765403d0181cbb5434b25f69912903b0e36/%5B9%5DScatter%20Plot%20of%20succes%20rate%20by%20orbit%20type.ipyn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roCode88/Applied-Data-Science-Capstone/blob/7e9d21e447b4b332a19df0946904373cd294c81f/%5B10%5DModel%20Performance%20comparisson%20bar%20Chart.ipynb" TargetMode="External"/><Relationship Id="rId5" Type="http://schemas.openxmlformats.org/officeDocument/2006/relationships/image" Target="../media/image39.png"/><Relationship Id="rId4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roCode88/Applied-Data-Science-Capstone/blob/038a251c7c31661dd632d1a55c9a09292df5542e/%5b1%5djupyter-labs-spacex-data-collection-api-v2%20final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/index.php?title=List_of_Falcon_9_and_Falcon_Heavy_launches&amp;oldid=102768692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roCode88/Applied-Data-Science-Capstone/blob/038a251c7c31661dd632d1a55c9a09292df5542e/%5b2%5djupyter-labs-webscraping%20final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416084" y="4463226"/>
            <a:ext cx="3314177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Gerardo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Cuéllar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Bonnard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18/12/2024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399" y="1727195"/>
            <a:ext cx="487560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We process the data , to eliminate missing entries and we encoded categorical features using one - hot  encoding 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We then add an extra column called “Class” , this will help us determined if the launch is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succesfull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or not (1=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succesfull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landing , 0 = not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succesfull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 landing)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In the end we end up with 90 rows/ instances  and 83 columns or features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  <a:p>
            <a:r>
              <a:rPr lang="en-US" dirty="0" smtClean="0">
                <a:latin typeface="Abadi" panose="020B0604020104020204"/>
                <a:hlinkClick r:id="rId3"/>
              </a:rPr>
              <a:t>Data Wrangling </a:t>
            </a:r>
            <a:r>
              <a:rPr lang="en-US" dirty="0" err="1" smtClean="0">
                <a:latin typeface="Abadi" panose="020B0604020104020204"/>
                <a:hlinkClick r:id="rId3"/>
              </a:rPr>
              <a:t>Git</a:t>
            </a:r>
            <a:r>
              <a:rPr lang="en-US" dirty="0" smtClean="0">
                <a:latin typeface="Abadi" panose="020B0604020104020204"/>
                <a:hlinkClick r:id="rId3"/>
              </a:rPr>
              <a:t> Hub link</a:t>
            </a:r>
            <a:endParaRPr lang="en-US" dirty="0">
              <a:latin typeface="Abadi" panose="020B0604020104020204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pSp>
        <p:nvGrpSpPr>
          <p:cNvPr id="9" name="Grupo 8"/>
          <p:cNvGrpSpPr/>
          <p:nvPr/>
        </p:nvGrpSpPr>
        <p:grpSpPr>
          <a:xfrm>
            <a:off x="5053191" y="1448108"/>
            <a:ext cx="6679476" cy="5121868"/>
            <a:chOff x="3898367" y="1599230"/>
            <a:chExt cx="7104888" cy="5312664"/>
          </a:xfrm>
        </p:grpSpPr>
        <p:grpSp>
          <p:nvGrpSpPr>
            <p:cNvPr id="10" name="Grupo 9"/>
            <p:cNvGrpSpPr/>
            <p:nvPr/>
          </p:nvGrpSpPr>
          <p:grpSpPr>
            <a:xfrm>
              <a:off x="3898367" y="1599230"/>
              <a:ext cx="7104888" cy="5312664"/>
              <a:chOff x="3898367" y="1599230"/>
              <a:chExt cx="7104888" cy="5312664"/>
            </a:xfrm>
          </p:grpSpPr>
          <p:sp>
            <p:nvSpPr>
              <p:cNvPr id="16" name="Rectángulo redondeado 15"/>
              <p:cNvSpPr/>
              <p:nvPr/>
            </p:nvSpPr>
            <p:spPr>
              <a:xfrm>
                <a:off x="3898367" y="1599230"/>
                <a:ext cx="7104888" cy="531266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" name="Grupo 16"/>
              <p:cNvGrpSpPr/>
              <p:nvPr/>
            </p:nvGrpSpPr>
            <p:grpSpPr>
              <a:xfrm>
                <a:off x="5738617" y="2319216"/>
                <a:ext cx="4473861" cy="4386150"/>
                <a:chOff x="3499707" y="2069543"/>
                <a:chExt cx="4351338" cy="4386150"/>
              </a:xfrm>
            </p:grpSpPr>
            <p:grpSp>
              <p:nvGrpSpPr>
                <p:cNvPr id="18" name="Grupo 17"/>
                <p:cNvGrpSpPr/>
                <p:nvPr/>
              </p:nvGrpSpPr>
              <p:grpSpPr>
                <a:xfrm>
                  <a:off x="3499707" y="2069543"/>
                  <a:ext cx="4351338" cy="4351338"/>
                  <a:chOff x="5560174" y="0"/>
                  <a:chExt cx="4351338" cy="4351338"/>
                </a:xfrm>
              </p:grpSpPr>
              <p:sp>
                <p:nvSpPr>
                  <p:cNvPr id="28" name="Elipse 27"/>
                  <p:cNvSpPr/>
                  <p:nvPr/>
                </p:nvSpPr>
                <p:spPr>
                  <a:xfrm>
                    <a:off x="5560174" y="0"/>
                    <a:ext cx="4351338" cy="4351338"/>
                  </a:xfrm>
                  <a:prstGeom prst="ellipse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0">
                    <a:scrgbClr r="0" g="0" b="0"/>
                  </a:lnRef>
                  <a:fillRef idx="3">
                    <a:scrgbClr r="0" g="0" b="0"/>
                  </a:fillRef>
                  <a:effect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9" name="Elipse 4"/>
                  <p:cNvSpPr txBox="1"/>
                  <p:nvPr/>
                </p:nvSpPr>
                <p:spPr>
                  <a:xfrm>
                    <a:off x="7127526" y="217566"/>
                    <a:ext cx="1216634" cy="652700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113792" tIns="113792" rIns="113792" bIns="113792" numCol="1" spcCol="1270" anchor="ctr" anchorCtr="0">
                    <a:noAutofit/>
                  </a:bodyPr>
                  <a:lstStyle/>
                  <a:p>
                    <a:pPr lvl="0" algn="ctr" defTabSz="7112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s-ES" sz="1600" b="1" kern="1200" dirty="0" smtClean="0">
                        <a:solidFill>
                          <a:srgbClr val="F2F4F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badi" panose="020B0604020104020204"/>
                      </a:rPr>
                      <a:t>Data </a:t>
                    </a:r>
                    <a:r>
                      <a:rPr lang="es-ES" sz="1600" b="1" kern="1200" dirty="0" err="1" smtClean="0">
                        <a:solidFill>
                          <a:srgbClr val="F2F4F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badi" panose="020B0604020104020204"/>
                      </a:rPr>
                      <a:t>Cleaning</a:t>
                    </a:r>
                    <a:endParaRPr lang="es-ES" sz="1600" b="1" kern="1200" dirty="0">
                      <a:solidFill>
                        <a:srgbClr val="F2F4F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badi" panose="020B0604020104020204"/>
                    </a:endParaRPr>
                  </a:p>
                </p:txBody>
              </p:sp>
            </p:grpSp>
            <p:grpSp>
              <p:nvGrpSpPr>
                <p:cNvPr id="19" name="Grupo 18"/>
                <p:cNvGrpSpPr/>
                <p:nvPr/>
              </p:nvGrpSpPr>
              <p:grpSpPr>
                <a:xfrm>
                  <a:off x="3934841" y="2974623"/>
                  <a:ext cx="3481070" cy="3481070"/>
                  <a:chOff x="5958713" y="870267"/>
                  <a:chExt cx="3481070" cy="3481070"/>
                </a:xfrm>
              </p:grpSpPr>
              <p:sp>
                <p:nvSpPr>
                  <p:cNvPr id="26" name="Elipse 25"/>
                  <p:cNvSpPr/>
                  <p:nvPr/>
                </p:nvSpPr>
                <p:spPr>
                  <a:xfrm>
                    <a:off x="5958713" y="870267"/>
                    <a:ext cx="3481070" cy="3481070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0">
                    <a:scrgbClr r="0" g="0" b="0"/>
                  </a:lnRef>
                  <a:fillRef idx="3">
                    <a:scrgbClr r="0" g="0" b="0"/>
                  </a:fillRef>
                  <a:effect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7" name="Elipse 4"/>
                  <p:cNvSpPr txBox="1"/>
                  <p:nvPr/>
                </p:nvSpPr>
                <p:spPr>
                  <a:xfrm>
                    <a:off x="7090931" y="1079131"/>
                    <a:ext cx="1216634" cy="626592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113792" tIns="113792" rIns="113792" bIns="113792" numCol="1" spcCol="1270" anchor="ctr" anchorCtr="0">
                    <a:noAutofit/>
                  </a:bodyPr>
                  <a:lstStyle/>
                  <a:p>
                    <a:pPr lvl="0" algn="ctr" defTabSz="7112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s-ES" sz="1600" b="1" kern="1200" dirty="0" err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Feature</a:t>
                    </a:r>
                    <a:r>
                      <a:rPr lang="es-ES" sz="1600" b="1" kern="120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 </a:t>
                    </a:r>
                    <a:r>
                      <a:rPr lang="es-ES" sz="1600" b="1" kern="1200" dirty="0" err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Encoding</a:t>
                    </a:r>
                    <a:endParaRPr lang="es-ES" sz="1600" b="1" kern="12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20" name="Grupo 19"/>
                <p:cNvGrpSpPr/>
                <p:nvPr/>
              </p:nvGrpSpPr>
              <p:grpSpPr>
                <a:xfrm>
                  <a:off x="4369975" y="3810079"/>
                  <a:ext cx="2610802" cy="2610802"/>
                  <a:chOff x="6393838" y="1740535"/>
                  <a:chExt cx="2610802" cy="2610802"/>
                </a:xfrm>
              </p:grpSpPr>
              <p:sp>
                <p:nvSpPr>
                  <p:cNvPr id="24" name="Elipse 23"/>
                  <p:cNvSpPr/>
                  <p:nvPr/>
                </p:nvSpPr>
                <p:spPr>
                  <a:xfrm>
                    <a:off x="6393838" y="1740535"/>
                    <a:ext cx="2610802" cy="2610802"/>
                  </a:xfrm>
                  <a:prstGeom prst="ellipse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0">
                    <a:scrgbClr r="0" g="0" b="0"/>
                  </a:lnRef>
                  <a:fillRef idx="3">
                    <a:scrgbClr r="0" g="0" b="0"/>
                  </a:fillRef>
                  <a:effect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5" name="Elipse 4"/>
                  <p:cNvSpPr txBox="1"/>
                  <p:nvPr/>
                </p:nvSpPr>
                <p:spPr>
                  <a:xfrm>
                    <a:off x="7090922" y="1936345"/>
                    <a:ext cx="1216634" cy="587430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113792" tIns="113792" rIns="113792" bIns="113792" numCol="1" spcCol="1270" anchor="ctr" anchorCtr="0">
                    <a:noAutofit/>
                  </a:bodyPr>
                  <a:lstStyle/>
                  <a:p>
                    <a:pPr lvl="0" algn="ctr" defTabSz="7112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s-ES" sz="1600" b="1" kern="1200" dirty="0" err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Class</a:t>
                    </a:r>
                    <a:r>
                      <a:rPr lang="es-ES" sz="1600" b="1" kern="120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 </a:t>
                    </a:r>
                    <a:r>
                      <a:rPr lang="es-ES" sz="1600" b="1" kern="1200" dirty="0" err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Labeling</a:t>
                    </a:r>
                    <a:endParaRPr lang="es-ES" sz="1600" b="1" kern="12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21" name="Grupo 20"/>
                <p:cNvGrpSpPr/>
                <p:nvPr/>
              </p:nvGrpSpPr>
              <p:grpSpPr>
                <a:xfrm>
                  <a:off x="4805108" y="4609326"/>
                  <a:ext cx="1740535" cy="1740535"/>
                  <a:chOff x="6874704" y="2468837"/>
                  <a:chExt cx="1740535" cy="1740535"/>
                </a:xfrm>
              </p:grpSpPr>
              <p:sp>
                <p:nvSpPr>
                  <p:cNvPr id="22" name="Elipse 21"/>
                  <p:cNvSpPr/>
                  <p:nvPr/>
                </p:nvSpPr>
                <p:spPr>
                  <a:xfrm>
                    <a:off x="6874704" y="2468837"/>
                    <a:ext cx="1740535" cy="1740535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0">
                    <a:scrgbClr r="0" g="0" b="0"/>
                  </a:lnRef>
                  <a:fillRef idx="3">
                    <a:scrgbClr r="0" g="0" b="0"/>
                  </a:fillRef>
                  <a:effectRef idx="3">
                    <a:schemeClr val="accent1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3" name="Elipse 4"/>
                  <p:cNvSpPr txBox="1"/>
                  <p:nvPr/>
                </p:nvSpPr>
                <p:spPr>
                  <a:xfrm>
                    <a:off x="7129600" y="2992397"/>
                    <a:ext cx="1230744" cy="870267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113792" tIns="113792" rIns="113792" bIns="113792" numCol="1" spcCol="1270" anchor="ctr" anchorCtr="0">
                    <a:noAutofit/>
                  </a:bodyPr>
                  <a:lstStyle/>
                  <a:p>
                    <a:pPr lvl="0" algn="ctr" defTabSz="7112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s-ES" sz="1600" b="1" kern="1200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Final </a:t>
                    </a:r>
                  </a:p>
                  <a:p>
                    <a:pPr lvl="0" algn="ctr" defTabSz="7112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s-ES" sz="1600" b="1" kern="1200" dirty="0" err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Dataset</a:t>
                    </a:r>
                    <a:endParaRPr lang="es-ES" sz="1600" b="1" kern="12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</p:grpSp>
        <p:sp>
          <p:nvSpPr>
            <p:cNvPr id="11" name="CuadroTexto 10"/>
            <p:cNvSpPr txBox="1"/>
            <p:nvPr/>
          </p:nvSpPr>
          <p:spPr>
            <a:xfrm>
              <a:off x="4102336" y="5365153"/>
              <a:ext cx="15905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2F4F8"/>
                  </a:solidFill>
                  <a:latin typeface="Abadi" panose="020B0604020104020204"/>
                </a:rPr>
                <a:t>90 rows and 83 columns</a:t>
              </a:r>
              <a:endParaRPr lang="en-US" dirty="0">
                <a:solidFill>
                  <a:srgbClr val="F2F4F8"/>
                </a:solidFill>
                <a:latin typeface="Abadi" panose="020B0604020104020204"/>
              </a:endParaRP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3903270" y="4498487"/>
              <a:ext cx="1828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2F4F8"/>
                  </a:solidFill>
                  <a:latin typeface="Abadi" panose="020B0604020104020204"/>
                </a:rPr>
                <a:t>Adding Class column</a:t>
              </a:r>
              <a:endParaRPr lang="en-US" dirty="0">
                <a:solidFill>
                  <a:srgbClr val="F2F4F8"/>
                </a:solidFill>
                <a:latin typeface="Abadi" panose="020B0604020104020204"/>
              </a:endParaRP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4102336" y="3558269"/>
              <a:ext cx="1485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2F4F8"/>
                  </a:solidFill>
                  <a:latin typeface="Abadi" panose="020B0604020104020204"/>
                </a:rPr>
                <a:t>One-Hot encoding</a:t>
              </a:r>
              <a:endParaRPr lang="en-US" dirty="0">
                <a:solidFill>
                  <a:srgbClr val="F2F4F8"/>
                </a:solidFill>
                <a:latin typeface="Abadi" panose="020B0604020104020204"/>
              </a:endParaRPr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4059589" y="2534710"/>
              <a:ext cx="17185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2F4F8"/>
                  </a:solidFill>
                  <a:latin typeface="Abadi" panose="020B0604020104020204"/>
                </a:rPr>
                <a:t>Eliminate Missing entries</a:t>
              </a:r>
              <a:endParaRPr lang="en-US" dirty="0">
                <a:solidFill>
                  <a:srgbClr val="F2F4F8"/>
                </a:solidFill>
                <a:latin typeface="Abadi" panose="020B0604020104020204"/>
              </a:endParaRPr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5892726" y="1737535"/>
              <a:ext cx="3950208" cy="435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i="1" dirty="0" smtClean="0">
                  <a:solidFill>
                    <a:srgbClr val="F2F4F8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badi" panose="020B0604020104020204"/>
                </a:rPr>
                <a:t>Data Wrangling Process</a:t>
              </a:r>
              <a:endParaRPr lang="en-US" sz="2200" b="1" i="1" dirty="0">
                <a:solidFill>
                  <a:srgbClr val="F2F4F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66330" y="1467861"/>
            <a:ext cx="11354540" cy="455771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Libraries used for plotting :Pandas and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, were used to delimit information about the data 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i="1" u="sng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We used Scatter point charts , Bar Charts and line plots to :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1.- Determine the relationship between flight number and launch site 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2.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-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observe is there is any relationship between launch sites and their payload mass,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3.-To check if there is any relationship between success rate and orbit type 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4.-to understand is there is any relationship between Flight number and orbit type.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5.- to reveal the relationship between Payload and orbit type and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6 .-to visualize the lunch success yearly trend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  <a:hlinkClick r:id="rId3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EDA with Visualization </a:t>
            </a:r>
            <a:r>
              <a:rPr lang="en-US" sz="2000" dirty="0" err="1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Github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 </a:t>
            </a:r>
            <a:r>
              <a:rPr lang="en-US" sz="2000" dirty="0" err="1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url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  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9" name="Rectángulo 8"/>
          <p:cNvSpPr/>
          <p:nvPr/>
        </p:nvSpPr>
        <p:spPr>
          <a:xfrm>
            <a:off x="465992" y="4864354"/>
            <a:ext cx="6096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Bef>
                <a:spcPts val="1400"/>
              </a:spcBef>
            </a:pPr>
            <a:endParaRPr lang="en-US" sz="1050" dirty="0">
              <a:solidFill>
                <a:srgbClr val="0948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02129"/>
            <a:ext cx="9367521" cy="462344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U</a:t>
            </a:r>
            <a:r>
              <a:rPr lang="en-US" sz="1500" b="1" dirty="0" smtClean="0">
                <a:latin typeface="Abadi" panose="020B0604020104020204"/>
              </a:rPr>
              <a:t>nique </a:t>
            </a:r>
            <a:r>
              <a:rPr lang="en-US" sz="1500" b="1" dirty="0">
                <a:latin typeface="Abadi" panose="020B0604020104020204"/>
              </a:rPr>
              <a:t>launch sites in the space mission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 smtClean="0">
                <a:latin typeface="Abadi" panose="020B0604020104020204"/>
              </a:rPr>
              <a:t>5 </a:t>
            </a:r>
            <a:r>
              <a:rPr lang="en-US" sz="1500" b="1" dirty="0">
                <a:latin typeface="Abadi" panose="020B0604020104020204"/>
              </a:rPr>
              <a:t>records where launch sites begin with the string 'CCA'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T</a:t>
            </a:r>
            <a:r>
              <a:rPr lang="en-US" sz="1500" b="1" dirty="0" smtClean="0">
                <a:latin typeface="Abadi" panose="020B0604020104020204"/>
              </a:rPr>
              <a:t>otal </a:t>
            </a:r>
            <a:r>
              <a:rPr lang="en-US" sz="1500" b="1" dirty="0">
                <a:latin typeface="Abadi" panose="020B0604020104020204"/>
              </a:rPr>
              <a:t>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A</a:t>
            </a:r>
            <a:r>
              <a:rPr lang="en-US" sz="1500" b="1" dirty="0" smtClean="0">
                <a:latin typeface="Abadi" panose="020B0604020104020204"/>
              </a:rPr>
              <a:t>verage </a:t>
            </a:r>
            <a:r>
              <a:rPr lang="en-US" sz="1500" b="1" dirty="0">
                <a:latin typeface="Abadi" panose="020B0604020104020204"/>
              </a:rPr>
              <a:t>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D</a:t>
            </a:r>
            <a:r>
              <a:rPr lang="en-US" sz="1500" b="1" dirty="0" smtClean="0">
                <a:latin typeface="Abadi" panose="020B0604020104020204"/>
              </a:rPr>
              <a:t>ate </a:t>
            </a:r>
            <a:r>
              <a:rPr lang="en-US" sz="1500" b="1" dirty="0">
                <a:latin typeface="Abadi" panose="020B0604020104020204"/>
              </a:rPr>
              <a:t>when the first </a:t>
            </a:r>
            <a:r>
              <a:rPr lang="en-US" sz="1500" b="1" dirty="0" err="1">
                <a:latin typeface="Abadi" panose="020B0604020104020204"/>
              </a:rPr>
              <a:t>succesful</a:t>
            </a:r>
            <a:r>
              <a:rPr lang="en-US" sz="1500" b="1" dirty="0">
                <a:latin typeface="Abadi" panose="020B0604020104020204"/>
              </a:rPr>
              <a:t> landing outcome in ground pad was </a:t>
            </a:r>
            <a:r>
              <a:rPr lang="en-US" sz="1500" b="1" dirty="0" err="1">
                <a:latin typeface="Abadi" panose="020B0604020104020204"/>
              </a:rPr>
              <a:t>acheived</a:t>
            </a:r>
            <a:r>
              <a:rPr lang="en-US" sz="1500" b="1" dirty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N</a:t>
            </a:r>
            <a:r>
              <a:rPr lang="en-US" sz="1500" b="1" dirty="0" smtClean="0">
                <a:latin typeface="Abadi" panose="020B0604020104020204"/>
              </a:rPr>
              <a:t>ames </a:t>
            </a:r>
            <a:r>
              <a:rPr lang="en-US" sz="1500" b="1" dirty="0">
                <a:latin typeface="Abadi" panose="020B0604020104020204"/>
              </a:rPr>
              <a:t>of the boosters which have success in drone ship and have payload mass greater than 4000 but less than </a:t>
            </a:r>
            <a:r>
              <a:rPr lang="en-US" sz="1500" b="1" dirty="0" smtClean="0">
                <a:latin typeface="Abadi" panose="020B0604020104020204"/>
              </a:rPr>
              <a:t>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T</a:t>
            </a:r>
            <a:r>
              <a:rPr lang="en-US" sz="1500" b="1" dirty="0" smtClean="0">
                <a:latin typeface="Abadi" panose="020B0604020104020204"/>
              </a:rPr>
              <a:t>otal </a:t>
            </a:r>
            <a:r>
              <a:rPr lang="en-US" sz="1500" b="1" dirty="0">
                <a:latin typeface="Abadi" panose="020B0604020104020204"/>
              </a:rPr>
              <a:t>number of successful and failure mission </a:t>
            </a:r>
            <a:r>
              <a:rPr lang="en-US" sz="1500" b="1" dirty="0" smtClean="0">
                <a:latin typeface="Abadi" panose="020B0604020104020204"/>
              </a:rPr>
              <a:t>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N</a:t>
            </a:r>
            <a:r>
              <a:rPr lang="en-US" sz="1500" b="1" dirty="0" smtClean="0">
                <a:latin typeface="Abadi" panose="020B0604020104020204"/>
              </a:rPr>
              <a:t>ames </a:t>
            </a:r>
            <a:r>
              <a:rPr lang="en-US" sz="1500" b="1" dirty="0">
                <a:latin typeface="Abadi" panose="020B0604020104020204"/>
              </a:rPr>
              <a:t>of the </a:t>
            </a:r>
            <a:r>
              <a:rPr lang="en-US" sz="1500" b="1" dirty="0" err="1">
                <a:latin typeface="Abadi" panose="020B0604020104020204"/>
              </a:rPr>
              <a:t>booster_versions</a:t>
            </a:r>
            <a:r>
              <a:rPr lang="en-US" sz="1500" b="1" dirty="0">
                <a:latin typeface="Abadi" panose="020B0604020104020204"/>
              </a:rPr>
              <a:t> which have carried the maximum payload mass</a:t>
            </a:r>
            <a:r>
              <a:rPr lang="en-US" sz="1500" b="1" dirty="0" smtClean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R</a:t>
            </a:r>
            <a:r>
              <a:rPr lang="en-US" sz="1500" b="1" dirty="0" smtClean="0">
                <a:latin typeface="Abadi" panose="020B0604020104020204"/>
              </a:rPr>
              <a:t>ecords </a:t>
            </a:r>
            <a:r>
              <a:rPr lang="en-US" sz="1500" b="1" dirty="0">
                <a:latin typeface="Abadi" panose="020B0604020104020204"/>
              </a:rPr>
              <a:t>which will display the month names, failure </a:t>
            </a:r>
            <a:r>
              <a:rPr lang="en-US" sz="1500" b="1" dirty="0" err="1">
                <a:latin typeface="Abadi" panose="020B0604020104020204"/>
              </a:rPr>
              <a:t>landing_outcomes</a:t>
            </a:r>
            <a:r>
              <a:rPr lang="en-US" sz="1500" b="1" dirty="0">
                <a:latin typeface="Abadi" panose="020B0604020104020204"/>
              </a:rPr>
              <a:t> in drone ship ,booster versions, </a:t>
            </a:r>
            <a:r>
              <a:rPr lang="en-US" sz="1500" b="1" dirty="0" err="1">
                <a:latin typeface="Abadi" panose="020B0604020104020204"/>
              </a:rPr>
              <a:t>launch_site</a:t>
            </a:r>
            <a:r>
              <a:rPr lang="en-US" sz="1500" b="1" dirty="0">
                <a:latin typeface="Abadi" panose="020B0604020104020204"/>
              </a:rPr>
              <a:t> for the months in year 2015</a:t>
            </a:r>
            <a:r>
              <a:rPr lang="en-US" sz="1500" b="1" dirty="0" smtClean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b="1" dirty="0">
                <a:latin typeface="Abadi" panose="020B0604020104020204"/>
              </a:rPr>
              <a:t>L</a:t>
            </a:r>
            <a:r>
              <a:rPr lang="en-US" sz="1500" b="1" dirty="0" smtClean="0">
                <a:latin typeface="Abadi" panose="020B0604020104020204"/>
              </a:rPr>
              <a:t>anding outcomes count ranking </a:t>
            </a:r>
            <a:r>
              <a:rPr lang="en-US" sz="1500" b="1" dirty="0">
                <a:latin typeface="Abadi" panose="020B0604020104020204"/>
              </a:rPr>
              <a:t>(such as Failure (drone ship) or Success (ground pad)) between the date 2010-06-04 and 2017-03-20, in descending order</a:t>
            </a:r>
            <a:r>
              <a:rPr lang="en-US" sz="1500" b="1" dirty="0" smtClean="0">
                <a:latin typeface="Abadi" panose="020B0604020104020204"/>
              </a:rPr>
              <a:t>.</a:t>
            </a:r>
            <a:endParaRPr lang="en-US" sz="1200" b="1" dirty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 smtClean="0">
                <a:latin typeface="Abadi" panose="020B0604020104020204"/>
                <a:hlinkClick r:id="rId3"/>
              </a:rPr>
              <a:t>EDA With </a:t>
            </a:r>
            <a:r>
              <a:rPr lang="en-US" sz="1800" b="1" dirty="0" err="1" smtClean="0">
                <a:latin typeface="Abadi" panose="020B0604020104020204"/>
                <a:hlinkClick r:id="rId3"/>
              </a:rPr>
              <a:t>Sql</a:t>
            </a:r>
            <a:r>
              <a:rPr lang="en-US" sz="1800" b="1" dirty="0" smtClean="0">
                <a:latin typeface="Abadi" panose="020B0604020104020204"/>
                <a:hlinkClick r:id="rId3"/>
              </a:rPr>
              <a:t> </a:t>
            </a:r>
            <a:r>
              <a:rPr lang="en-US" sz="1800" b="1" dirty="0" err="1" smtClean="0">
                <a:latin typeface="Abadi" panose="020B0604020104020204"/>
                <a:hlinkClick r:id="rId3"/>
              </a:rPr>
              <a:t>Github</a:t>
            </a:r>
            <a:r>
              <a:rPr lang="en-US" sz="1800" b="1" dirty="0" smtClean="0">
                <a:latin typeface="Abadi" panose="020B0604020104020204"/>
                <a:hlinkClick r:id="rId3"/>
              </a:rPr>
              <a:t> link</a:t>
            </a:r>
            <a:endParaRPr lang="en-US" sz="1800" b="1" dirty="0" smtClean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b="1" dirty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b="1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b="1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b="1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b="1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b="1" dirty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We used Markers, circles and lines to delimitate the launching areas an their proximity to railroads, highways and main highways, prominent water masses within the folium map</a:t>
            </a:r>
            <a:r>
              <a:rPr lang="en-US" sz="2200" b="1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. A geographical approach was intended for the correct utilization of resources and </a:t>
            </a:r>
            <a:r>
              <a:rPr lang="en-US" sz="2200" b="1" i="1" u="sng" dirty="0" err="1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logistcs</a:t>
            </a:r>
            <a:r>
              <a:rPr lang="en-US" sz="2200" b="1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.</a:t>
            </a:r>
            <a:endParaRPr lang="en-US" sz="2200" b="1" i="1" u="sng" dirty="0">
              <a:solidFill>
                <a:schemeClr val="accent3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  <a:p>
            <a:pPr marL="0" indent="0">
              <a:buNone/>
            </a:pPr>
            <a:endParaRPr lang="en-US" dirty="0">
              <a:latin typeface="Abadi" panose="020B0604020104020204"/>
            </a:endParaRPr>
          </a:p>
          <a:p>
            <a:r>
              <a:rPr lang="en-US" dirty="0" smtClean="0">
                <a:latin typeface="Abadi" panose="020B0604020104020204"/>
                <a:hlinkClick r:id="rId3"/>
              </a:rPr>
              <a:t>Folium , </a:t>
            </a:r>
            <a:r>
              <a:rPr lang="en-US" dirty="0" err="1" smtClean="0">
                <a:latin typeface="Abadi" panose="020B0604020104020204"/>
                <a:hlinkClick r:id="rId3"/>
              </a:rPr>
              <a:t>github</a:t>
            </a:r>
            <a:r>
              <a:rPr lang="en-US" dirty="0" smtClean="0">
                <a:latin typeface="Abadi" panose="020B0604020104020204"/>
                <a:hlinkClick r:id="rId3"/>
              </a:rPr>
              <a:t> code</a:t>
            </a:r>
            <a:endParaRPr lang="en-US" dirty="0">
              <a:latin typeface="Abadi" panose="020B0604020104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used, interactive Scatter Plots and pie charts , to determine the Launch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, the launch success ratio , to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efectively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understand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correlationship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, between payload and Launch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047439" y="4465468"/>
            <a:ext cx="4980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badi" panose="020B0604020104020204"/>
                <a:hlinkClick r:id="rId3"/>
              </a:rPr>
              <a:t>Dash </a:t>
            </a:r>
            <a:r>
              <a:rPr lang="en-US" sz="2400" dirty="0" err="1" smtClean="0">
                <a:latin typeface="Abadi" panose="020B0604020104020204"/>
                <a:hlinkClick r:id="rId3"/>
              </a:rPr>
              <a:t>Github</a:t>
            </a:r>
            <a:r>
              <a:rPr lang="en-US" sz="2400" dirty="0" smtClean="0">
                <a:latin typeface="Abadi" panose="020B0604020104020204"/>
                <a:hlinkClick r:id="rId3"/>
              </a:rPr>
              <a:t> </a:t>
            </a:r>
            <a:r>
              <a:rPr lang="en-US" sz="2400" dirty="0" err="1" smtClean="0">
                <a:latin typeface="Abadi" panose="020B0604020104020204"/>
                <a:hlinkClick r:id="rId3"/>
              </a:rPr>
              <a:t>url</a:t>
            </a:r>
            <a:r>
              <a:rPr lang="en-US" sz="2400" dirty="0" smtClean="0">
                <a:latin typeface="Abadi" panose="020B0604020104020204"/>
                <a:hlinkClick r:id="rId3"/>
              </a:rPr>
              <a:t> Link</a:t>
            </a:r>
            <a:endParaRPr lang="en-US" sz="2400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8697" y="1377948"/>
            <a:ext cx="11276988" cy="18674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We used and fit 4 </a:t>
            </a:r>
            <a:r>
              <a:rPr lang="en-US" sz="1800" i="1" dirty="0">
                <a:latin typeface="Abadi" panose="020B0604020104020204"/>
              </a:rPr>
              <a:t>classification </a:t>
            </a:r>
            <a:r>
              <a:rPr lang="en-US" sz="1800" i="1" dirty="0" err="1">
                <a:latin typeface="Abadi" panose="020B0604020104020204"/>
              </a:rPr>
              <a:t>algorithyms</a:t>
            </a:r>
            <a:r>
              <a:rPr lang="en-US" sz="1800" i="1" dirty="0">
                <a:latin typeface="Abadi" panose="020B0604020104020204"/>
              </a:rPr>
              <a:t>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: </a:t>
            </a:r>
            <a:r>
              <a:rPr lang="en-US" sz="1800" dirty="0" smtClean="0">
                <a:latin typeface="Abadi" panose="020B0604020104020204"/>
              </a:rPr>
              <a:t> </a:t>
            </a:r>
            <a:r>
              <a:rPr lang="en-US" sz="1800" dirty="0">
                <a:latin typeface="Abadi" panose="020B0604020104020204"/>
              </a:rPr>
              <a:t>Logistic Regression , SVM, </a:t>
            </a:r>
            <a:r>
              <a:rPr lang="en-US" sz="1800" b="1" u="sng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Decission</a:t>
            </a:r>
            <a:r>
              <a:rPr lang="en-US" sz="1800" b="1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Tree </a:t>
            </a:r>
            <a:r>
              <a:rPr lang="en-US" sz="1800" dirty="0">
                <a:latin typeface="Abadi" panose="020B0604020104020204"/>
              </a:rPr>
              <a:t>and </a:t>
            </a:r>
            <a:r>
              <a:rPr lang="en-US" sz="1800" dirty="0" smtClean="0">
                <a:latin typeface="Abadi" panose="020B0604020104020204"/>
              </a:rPr>
              <a:t>KNN into </a:t>
            </a:r>
            <a:r>
              <a:rPr lang="en-US" sz="1800" dirty="0" err="1" smtClean="0">
                <a:latin typeface="Abadi" panose="020B0604020104020204"/>
              </a:rPr>
              <a:t>confussion</a:t>
            </a:r>
            <a:r>
              <a:rPr lang="en-US" sz="1800" dirty="0" smtClean="0">
                <a:latin typeface="Abadi" panose="020B0604020104020204"/>
              </a:rPr>
              <a:t> Matrixes , to determine the most effective one, to accomplish the safe return of the Falcon 9 first Stage Landing .</a:t>
            </a:r>
            <a:endParaRPr lang="en-US" sz="1800" dirty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183993" y="2119761"/>
            <a:ext cx="11389370" cy="3924117"/>
            <a:chOff x="265059" y="593260"/>
            <a:chExt cx="11490270" cy="4466543"/>
          </a:xfrm>
        </p:grpSpPr>
        <p:sp>
          <p:nvSpPr>
            <p:cNvPr id="7" name="CuadroTexto 6"/>
            <p:cNvSpPr txBox="1"/>
            <p:nvPr/>
          </p:nvSpPr>
          <p:spPr>
            <a:xfrm>
              <a:off x="265059" y="2569390"/>
              <a:ext cx="17269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Abadi"/>
                </a:rPr>
                <a:t> Predictive     Analytic models</a:t>
              </a:r>
            </a:p>
            <a:p>
              <a:pPr algn="ctr"/>
              <a:r>
                <a:rPr lang="en-US" dirty="0" smtClean="0">
                  <a:latin typeface="Abadi"/>
                </a:rPr>
                <a:t>Fit with data</a:t>
              </a:r>
              <a:endParaRPr lang="en-US" dirty="0">
                <a:latin typeface="Abadi"/>
              </a:endParaRPr>
            </a:p>
          </p:txBody>
        </p:sp>
        <p:sp>
          <p:nvSpPr>
            <p:cNvPr id="8" name="CuadroTexto 7"/>
            <p:cNvSpPr txBox="1"/>
            <p:nvPr/>
          </p:nvSpPr>
          <p:spPr>
            <a:xfrm>
              <a:off x="3775919" y="2156443"/>
              <a:ext cx="700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badi"/>
                </a:rPr>
                <a:t>SVM</a:t>
              </a:r>
              <a:endParaRPr lang="en-US" dirty="0">
                <a:latin typeface="Abadi"/>
              </a:endParaRP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3656753" y="1201869"/>
              <a:ext cx="21980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Abadi"/>
                </a:rPr>
                <a:t>Logistic Regression</a:t>
              </a: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3640656" y="3664754"/>
              <a:ext cx="17222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solidFill>
                    <a:schemeClr val="accent1"/>
                  </a:solidFill>
                  <a:latin typeface="Abadi"/>
                </a:rPr>
                <a:t>Decission</a:t>
              </a:r>
              <a:r>
                <a:rPr lang="en-US" dirty="0" smtClean="0">
                  <a:solidFill>
                    <a:schemeClr val="accent1"/>
                  </a:solidFill>
                  <a:latin typeface="Abadi"/>
                </a:rPr>
                <a:t> Tree</a:t>
              </a:r>
              <a:endParaRPr lang="en-US" dirty="0">
                <a:solidFill>
                  <a:schemeClr val="accent1"/>
                </a:solidFill>
                <a:latin typeface="Abadi"/>
              </a:endParaRP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3744640" y="4690471"/>
              <a:ext cx="708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badi"/>
                </a:rPr>
                <a:t>KNN</a:t>
              </a:r>
              <a:endParaRPr lang="en-US" dirty="0">
                <a:latin typeface="Abadi"/>
              </a:endParaRPr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6518149" y="2117635"/>
              <a:ext cx="1999490" cy="1980783"/>
              <a:chOff x="1162975" y="1775534"/>
              <a:chExt cx="2619652" cy="2798230"/>
            </a:xfrm>
          </p:grpSpPr>
          <p:sp>
            <p:nvSpPr>
              <p:cNvPr id="40" name="Rectángulo 39"/>
              <p:cNvSpPr/>
              <p:nvPr/>
            </p:nvSpPr>
            <p:spPr>
              <a:xfrm>
                <a:off x="1162975" y="1775534"/>
                <a:ext cx="2618912" cy="27982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ángulo 40"/>
              <p:cNvSpPr/>
              <p:nvPr/>
            </p:nvSpPr>
            <p:spPr>
              <a:xfrm>
                <a:off x="1162975" y="3187083"/>
                <a:ext cx="1313895" cy="1386681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ángulo 41"/>
              <p:cNvSpPr/>
              <p:nvPr/>
            </p:nvSpPr>
            <p:spPr>
              <a:xfrm>
                <a:off x="2468732" y="1775534"/>
                <a:ext cx="1313895" cy="141154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3" name="Conector recto de flecha 12"/>
            <p:cNvCxnSpPr/>
            <p:nvPr/>
          </p:nvCxnSpPr>
          <p:spPr>
            <a:xfrm flipV="1">
              <a:off x="4697004" y="4091699"/>
              <a:ext cx="1471425" cy="697739"/>
            </a:xfrm>
            <a:prstGeom prst="straightConnector1">
              <a:avLst/>
            </a:prstGeom>
            <a:ln w="190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de flecha 13"/>
            <p:cNvCxnSpPr/>
            <p:nvPr/>
          </p:nvCxnSpPr>
          <p:spPr>
            <a:xfrm flipV="1">
              <a:off x="5344357" y="3355760"/>
              <a:ext cx="941033" cy="37083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de flecha 14"/>
            <p:cNvCxnSpPr/>
            <p:nvPr/>
          </p:nvCxnSpPr>
          <p:spPr>
            <a:xfrm>
              <a:off x="4630637" y="2433423"/>
              <a:ext cx="1587575" cy="401065"/>
            </a:xfrm>
            <a:prstGeom prst="straightConnector1">
              <a:avLst/>
            </a:prstGeom>
            <a:ln w="190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de flecha 15"/>
            <p:cNvCxnSpPr/>
            <p:nvPr/>
          </p:nvCxnSpPr>
          <p:spPr>
            <a:xfrm>
              <a:off x="5814873" y="1594557"/>
              <a:ext cx="485567" cy="4228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upo 16"/>
            <p:cNvGrpSpPr/>
            <p:nvPr/>
          </p:nvGrpSpPr>
          <p:grpSpPr>
            <a:xfrm>
              <a:off x="6084437" y="593260"/>
              <a:ext cx="2860701" cy="1261730"/>
              <a:chOff x="5859263" y="317105"/>
              <a:chExt cx="2956264" cy="1238647"/>
            </a:xfrm>
          </p:grpSpPr>
          <p:sp>
            <p:nvSpPr>
              <p:cNvPr id="38" name="Elipse 37"/>
              <p:cNvSpPr/>
              <p:nvPr/>
            </p:nvSpPr>
            <p:spPr>
              <a:xfrm>
                <a:off x="5859263" y="317105"/>
                <a:ext cx="2956264" cy="123864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CuadroTexto 38"/>
              <p:cNvSpPr txBox="1"/>
              <p:nvPr/>
            </p:nvSpPr>
            <p:spPr>
              <a:xfrm>
                <a:off x="5973626" y="699785"/>
                <a:ext cx="2727537" cy="5846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 smtClean="0">
                    <a:solidFill>
                      <a:schemeClr val="bg1"/>
                    </a:solidFill>
                    <a:latin typeface="Abadi"/>
                  </a:rPr>
                  <a:t>Confussion</a:t>
                </a:r>
                <a:r>
                  <a:rPr lang="en-US" sz="1400" dirty="0" smtClean="0">
                    <a:solidFill>
                      <a:schemeClr val="bg1"/>
                    </a:solidFill>
                    <a:latin typeface="Abadi"/>
                  </a:rPr>
                  <a:t> matrixes</a:t>
                </a:r>
              </a:p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  <a:latin typeface="Abadi"/>
                  </a:rPr>
                  <a:t>results</a:t>
                </a:r>
                <a:endParaRPr lang="en-US" sz="1400" dirty="0">
                  <a:solidFill>
                    <a:schemeClr val="bg1"/>
                  </a:solidFill>
                  <a:latin typeface="Abadi"/>
                </a:endParaRPr>
              </a:p>
            </p:txBody>
          </p:sp>
        </p:grpSp>
        <p:grpSp>
          <p:nvGrpSpPr>
            <p:cNvPr id="18" name="Grupo 17"/>
            <p:cNvGrpSpPr/>
            <p:nvPr/>
          </p:nvGrpSpPr>
          <p:grpSpPr>
            <a:xfrm>
              <a:off x="1952361" y="1280102"/>
              <a:ext cx="1666518" cy="3690016"/>
              <a:chOff x="1952361" y="1280102"/>
              <a:chExt cx="1666518" cy="3690016"/>
            </a:xfrm>
          </p:grpSpPr>
          <p:sp>
            <p:nvSpPr>
              <p:cNvPr id="21" name="Conector 20"/>
              <p:cNvSpPr/>
              <p:nvPr/>
            </p:nvSpPr>
            <p:spPr>
              <a:xfrm>
                <a:off x="3341745" y="1280102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rgbClr val="D0CE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Conector 21"/>
              <p:cNvSpPr/>
              <p:nvPr/>
            </p:nvSpPr>
            <p:spPr>
              <a:xfrm>
                <a:off x="3346723" y="2153776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rgbClr val="D0CE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Conector 22"/>
              <p:cNvSpPr/>
              <p:nvPr/>
            </p:nvSpPr>
            <p:spPr>
              <a:xfrm>
                <a:off x="3332079" y="3754439"/>
                <a:ext cx="269734" cy="279647"/>
              </a:xfrm>
              <a:prstGeom prst="flowChartConnector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Conector 23"/>
              <p:cNvSpPr/>
              <p:nvPr/>
            </p:nvSpPr>
            <p:spPr>
              <a:xfrm>
                <a:off x="3349145" y="4690471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" name="Grupo 24"/>
              <p:cNvGrpSpPr/>
              <p:nvPr/>
            </p:nvGrpSpPr>
            <p:grpSpPr>
              <a:xfrm>
                <a:off x="1952361" y="1506291"/>
                <a:ext cx="1272492" cy="3283147"/>
                <a:chOff x="8967358" y="2576176"/>
                <a:chExt cx="1272492" cy="3446015"/>
              </a:xfrm>
            </p:grpSpPr>
            <p:grpSp>
              <p:nvGrpSpPr>
                <p:cNvPr id="26" name="Grupo 25"/>
                <p:cNvGrpSpPr/>
                <p:nvPr/>
              </p:nvGrpSpPr>
              <p:grpSpPr>
                <a:xfrm>
                  <a:off x="8967358" y="3380855"/>
                  <a:ext cx="1272492" cy="1706839"/>
                  <a:chOff x="6646390" y="4428240"/>
                  <a:chExt cx="1272492" cy="1490670"/>
                </a:xfrm>
              </p:grpSpPr>
              <p:grpSp>
                <p:nvGrpSpPr>
                  <p:cNvPr id="33" name="Grupo 32"/>
                  <p:cNvGrpSpPr/>
                  <p:nvPr/>
                </p:nvGrpSpPr>
                <p:grpSpPr>
                  <a:xfrm>
                    <a:off x="6750220" y="4525807"/>
                    <a:ext cx="1103053" cy="1393103"/>
                    <a:chOff x="6358631" y="2188346"/>
                    <a:chExt cx="1103053" cy="1695634"/>
                  </a:xfrm>
                </p:grpSpPr>
                <p:sp>
                  <p:nvSpPr>
                    <p:cNvPr id="35" name="Abrir llave 34"/>
                    <p:cNvSpPr/>
                    <p:nvPr/>
                  </p:nvSpPr>
                  <p:spPr>
                    <a:xfrm>
                      <a:off x="6358631" y="2188346"/>
                      <a:ext cx="998739" cy="1695634"/>
                    </a:xfrm>
                    <a:prstGeom prst="leftBrace">
                      <a:avLst/>
                    </a:prstGeom>
                    <a:ln w="28575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36" name="Conector recto de flecha 35"/>
                    <p:cNvCxnSpPr/>
                    <p:nvPr/>
                  </p:nvCxnSpPr>
                  <p:spPr>
                    <a:xfrm>
                      <a:off x="7286349" y="3883980"/>
                      <a:ext cx="175335" cy="0"/>
                    </a:xfrm>
                    <a:prstGeom prst="straightConnector1">
                      <a:avLst/>
                    </a:prstGeom>
                    <a:ln w="28575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Conector recto de flecha 36"/>
                    <p:cNvCxnSpPr/>
                    <p:nvPr/>
                  </p:nvCxnSpPr>
                  <p:spPr>
                    <a:xfrm>
                      <a:off x="7258975" y="2188346"/>
                      <a:ext cx="175335" cy="0"/>
                    </a:xfrm>
                    <a:prstGeom prst="straightConnector1">
                      <a:avLst/>
                    </a:prstGeom>
                    <a:ln w="28575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4" name="Rectángulo 33"/>
                  <p:cNvSpPr/>
                  <p:nvPr/>
                </p:nvSpPr>
                <p:spPr>
                  <a:xfrm>
                    <a:off x="6646390" y="4428240"/>
                    <a:ext cx="1272492" cy="791832"/>
                  </a:xfrm>
                  <a:prstGeom prst="rect">
                    <a:avLst/>
                  </a:prstGeom>
                  <a:solidFill>
                    <a:srgbClr val="F2F4F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rgbClr val="F2F4F8"/>
                      </a:solidFill>
                    </a:endParaRPr>
                  </a:p>
                </p:txBody>
              </p:sp>
            </p:grpSp>
            <p:grpSp>
              <p:nvGrpSpPr>
                <p:cNvPr id="27" name="Grupo 26"/>
                <p:cNvGrpSpPr/>
                <p:nvPr/>
              </p:nvGrpSpPr>
              <p:grpSpPr>
                <a:xfrm>
                  <a:off x="9110124" y="2576176"/>
                  <a:ext cx="1069020" cy="3446015"/>
                  <a:chOff x="9194186" y="2590929"/>
                  <a:chExt cx="1069020" cy="3446015"/>
                </a:xfrm>
              </p:grpSpPr>
              <p:grpSp>
                <p:nvGrpSpPr>
                  <p:cNvPr id="28" name="Grupo 27"/>
                  <p:cNvGrpSpPr/>
                  <p:nvPr/>
                </p:nvGrpSpPr>
                <p:grpSpPr>
                  <a:xfrm>
                    <a:off x="9194186" y="2590929"/>
                    <a:ext cx="1069020" cy="3446015"/>
                    <a:chOff x="6391923" y="1313895"/>
                    <a:chExt cx="1069020" cy="3446015"/>
                  </a:xfrm>
                </p:grpSpPr>
                <p:sp>
                  <p:nvSpPr>
                    <p:cNvPr id="30" name="Abrir llave 29"/>
                    <p:cNvSpPr/>
                    <p:nvPr/>
                  </p:nvSpPr>
                  <p:spPr>
                    <a:xfrm>
                      <a:off x="6391923" y="1313895"/>
                      <a:ext cx="932156" cy="3444536"/>
                    </a:xfrm>
                    <a:prstGeom prst="leftBrac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31" name="Conector recto de flecha 30"/>
                    <p:cNvCxnSpPr/>
                    <p:nvPr/>
                  </p:nvCxnSpPr>
                  <p:spPr>
                    <a:xfrm>
                      <a:off x="7182035" y="1313895"/>
                      <a:ext cx="175335" cy="0"/>
                    </a:xfrm>
                    <a:prstGeom prst="straightConnector1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" name="Conector recto de flecha 31"/>
                    <p:cNvCxnSpPr/>
                    <p:nvPr/>
                  </p:nvCxnSpPr>
                  <p:spPr>
                    <a:xfrm>
                      <a:off x="7285608" y="4759910"/>
                      <a:ext cx="175335" cy="0"/>
                    </a:xfrm>
                    <a:prstGeom prst="straightConnector1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9" name="Conector recto de flecha 72"/>
                  <p:cNvCxnSpPr/>
                  <p:nvPr/>
                </p:nvCxnSpPr>
                <p:spPr>
                  <a:xfrm rot="5400000" flipH="1" flipV="1">
                    <a:off x="9822978" y="3256005"/>
                    <a:ext cx="219456" cy="543263"/>
                  </a:xfrm>
                  <a:prstGeom prst="curvedConnector2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19" name="Flecha a la derecha con bandas 18"/>
            <p:cNvSpPr/>
            <p:nvPr/>
          </p:nvSpPr>
          <p:spPr>
            <a:xfrm>
              <a:off x="8648792" y="2806056"/>
              <a:ext cx="1127464" cy="735123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ángulo redondeado 19"/>
            <p:cNvSpPr/>
            <p:nvPr/>
          </p:nvSpPr>
          <p:spPr>
            <a:xfrm>
              <a:off x="9873263" y="2683121"/>
              <a:ext cx="1882066" cy="958208"/>
            </a:xfrm>
            <a:prstGeom prst="roundRect">
              <a:avLst/>
            </a:prstGeom>
            <a:solidFill>
              <a:srgbClr val="F2F4F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>
                  <a:solidFill>
                    <a:srgbClr val="4472C4"/>
                  </a:solidFill>
                  <a:latin typeface="Abadi"/>
                </a:rPr>
                <a:t>Decission</a:t>
              </a:r>
              <a:r>
                <a:rPr lang="en-US" dirty="0">
                  <a:solidFill>
                    <a:srgbClr val="4472C4"/>
                  </a:solidFill>
                  <a:latin typeface="Abadi"/>
                </a:rPr>
                <a:t> </a:t>
              </a:r>
              <a:r>
                <a:rPr lang="en-US" dirty="0" smtClean="0">
                  <a:solidFill>
                    <a:srgbClr val="4472C4"/>
                  </a:solidFill>
                  <a:latin typeface="Abadi"/>
                </a:rPr>
                <a:t>Tree</a:t>
              </a:r>
            </a:p>
            <a:p>
              <a:r>
                <a:rPr lang="en-US" dirty="0" smtClean="0">
                  <a:solidFill>
                    <a:srgbClr val="4472C4"/>
                  </a:solidFill>
                  <a:latin typeface="Abadi"/>
                </a:rPr>
                <a:t>    (the most effective one)</a:t>
              </a:r>
              <a:endParaRPr lang="en-US" dirty="0">
                <a:solidFill>
                  <a:srgbClr val="4472C4"/>
                </a:solidFill>
                <a:latin typeface="Abadi"/>
              </a:endParaRPr>
            </a:p>
          </p:txBody>
        </p:sp>
      </p:grpSp>
      <p:sp>
        <p:nvSpPr>
          <p:cNvPr id="43" name="Rectángulo 42"/>
          <p:cNvSpPr/>
          <p:nvPr/>
        </p:nvSpPr>
        <p:spPr>
          <a:xfrm>
            <a:off x="5311544" y="5652756"/>
            <a:ext cx="562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Predictive analytics Classification GitHub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URL of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your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54" y="2355617"/>
            <a:ext cx="5604143" cy="322677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269153" y="2953342"/>
            <a:ext cx="39260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badi" panose="020B0604020104020204"/>
              </a:rPr>
              <a:t>This scatter plot shows us the correct relationship between fight number in the x axis and Launch site in y axis. The class is represented in 0 and1 , 0 being an </a:t>
            </a:r>
            <a:r>
              <a:rPr lang="en-US" dirty="0" err="1" smtClean="0">
                <a:latin typeface="Abadi" panose="020B0604020104020204"/>
              </a:rPr>
              <a:t>unsuccesfull</a:t>
            </a:r>
            <a:r>
              <a:rPr lang="en-US" dirty="0" smtClean="0">
                <a:latin typeface="Abadi" panose="020B0604020104020204"/>
              </a:rPr>
              <a:t> launch and 1 representing a </a:t>
            </a:r>
            <a:r>
              <a:rPr lang="en-US" dirty="0" err="1" smtClean="0">
                <a:latin typeface="Abadi" panose="020B0604020104020204"/>
              </a:rPr>
              <a:t>succesfull</a:t>
            </a:r>
            <a:r>
              <a:rPr lang="en-US" dirty="0" smtClean="0">
                <a:latin typeface="Abadi" panose="020B0604020104020204"/>
              </a:rPr>
              <a:t> launch .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00" y="2561971"/>
            <a:ext cx="5727778" cy="3242242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687844" y="3167429"/>
            <a:ext cx="44625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scatter plot shows us the correct relationship between </a:t>
            </a:r>
            <a:r>
              <a:rPr lang="en-US" dirty="0" smtClean="0"/>
              <a:t>Payload mas in </a:t>
            </a:r>
            <a:r>
              <a:rPr lang="en-US" dirty="0"/>
              <a:t>the x axis and Launch site in y axis. The class is represented in 0 and1 , 0 being an </a:t>
            </a:r>
            <a:r>
              <a:rPr lang="en-US" dirty="0" err="1"/>
              <a:t>unsuccesfull</a:t>
            </a:r>
            <a:r>
              <a:rPr lang="en-US" dirty="0"/>
              <a:t> launch and 1 representing a </a:t>
            </a:r>
            <a:r>
              <a:rPr lang="en-US" dirty="0" err="1"/>
              <a:t>succesfull</a:t>
            </a:r>
            <a:r>
              <a:rPr lang="en-US" dirty="0"/>
              <a:t> launch </a:t>
            </a:r>
            <a:r>
              <a:rPr lang="en-US" dirty="0" smtClean="0"/>
              <a:t>.  Its interesting to denote that 8000 kg does not have a launch attempt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39"/>
            <a:ext cx="10326914" cy="441184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B49CB"/>
                </a:solidFill>
                <a:latin typeface="Abadi"/>
              </a:rPr>
              <a:t>Executive 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Summary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…………………………………………………………….3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Introduction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………………………………………………………………………4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Methodology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……………………………………………………………………..5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Results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…………………………………………………………………………..16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Conclusion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………………………………………………………………….......48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Appendix</a:t>
            </a:r>
            <a:r>
              <a:rPr lang="en-US" sz="2200" dirty="0" smtClean="0">
                <a:solidFill>
                  <a:srgbClr val="0B49CB"/>
                </a:solidFill>
                <a:latin typeface="Abadi"/>
              </a:rPr>
              <a:t>………………………………………………………………………...49</a:t>
            </a:r>
            <a:endParaRPr lang="en-US" sz="2200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u="sng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Type Bar Chart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130" y="2433619"/>
            <a:ext cx="6077163" cy="312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36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Type Scatter Plot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00" y="1933550"/>
            <a:ext cx="5106848" cy="2977165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5888855" y="296046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374151"/>
                </a:solidFill>
                <a:latin typeface="Abadi" panose="020B0604020104020204"/>
              </a:rPr>
              <a:t>With this analysis we can understand insights of </a:t>
            </a:r>
            <a:r>
              <a:rPr lang="en-US" dirty="0" err="1" smtClean="0">
                <a:solidFill>
                  <a:srgbClr val="374151"/>
                </a:solidFill>
                <a:latin typeface="Abadi" panose="020B0604020104020204"/>
              </a:rPr>
              <a:t>wich</a:t>
            </a:r>
            <a:r>
              <a:rPr lang="en-US" dirty="0" smtClean="0">
                <a:solidFill>
                  <a:srgbClr val="374151"/>
                </a:solidFill>
                <a:latin typeface="Abadi" panose="020B0604020104020204"/>
              </a:rPr>
              <a:t> orbit types are more reliable in their performance x axis represents , success rate and y axis represents Orbit</a:t>
            </a:r>
            <a:endParaRPr lang="en-US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129563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892250" y="2921099"/>
            <a:ext cx="45657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This scatter plot shows us </a:t>
            </a:r>
            <a:r>
              <a:rPr lang="en-US" sz="2000" dirty="0" smtClean="0"/>
              <a:t>the </a:t>
            </a:r>
            <a:r>
              <a:rPr lang="en-US" sz="2000" dirty="0"/>
              <a:t>relationship between </a:t>
            </a:r>
            <a:r>
              <a:rPr lang="en-US" sz="2000" dirty="0" smtClean="0"/>
              <a:t>Flight number </a:t>
            </a:r>
            <a:r>
              <a:rPr lang="en-US" sz="2000" dirty="0"/>
              <a:t>in the x axis and </a:t>
            </a:r>
            <a:r>
              <a:rPr lang="en-US" sz="2000" dirty="0" smtClean="0"/>
              <a:t>Orbit </a:t>
            </a:r>
            <a:r>
              <a:rPr lang="en-US" sz="2000" dirty="0"/>
              <a:t>site in y axis. The class is represented in 0 and1 , 0 being an </a:t>
            </a:r>
            <a:r>
              <a:rPr lang="en-US" sz="2000" dirty="0" err="1"/>
              <a:t>unsuccesfull</a:t>
            </a:r>
            <a:r>
              <a:rPr lang="en-US" sz="2000" dirty="0"/>
              <a:t> launch and 1 representing a </a:t>
            </a:r>
            <a:r>
              <a:rPr lang="en-US" sz="2000" dirty="0" err="1"/>
              <a:t>succesfull</a:t>
            </a:r>
            <a:r>
              <a:rPr lang="en-US" sz="2000" dirty="0"/>
              <a:t> launch </a:t>
            </a:r>
            <a:r>
              <a:rPr lang="en-US" sz="2000" dirty="0" smtClean="0"/>
              <a:t>. 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46" y="2392765"/>
            <a:ext cx="5431924" cy="334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003584" y="3096492"/>
            <a:ext cx="4149324" cy="3011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This scatter plot shows us the correct relationship between Payload mas in the x axis and </a:t>
            </a:r>
            <a:r>
              <a:rPr lang="en-US" sz="2000" dirty="0" smtClean="0"/>
              <a:t>orbit in </a:t>
            </a:r>
            <a:r>
              <a:rPr lang="en-US" sz="2000" dirty="0"/>
              <a:t>y axis. The class is represented in 0 and1 , 0 being an </a:t>
            </a:r>
            <a:r>
              <a:rPr lang="en-US" sz="2000" dirty="0" err="1"/>
              <a:t>unsuccesfull</a:t>
            </a:r>
            <a:r>
              <a:rPr lang="en-US" sz="2000" dirty="0"/>
              <a:t> launch and 1 representing a </a:t>
            </a:r>
            <a:r>
              <a:rPr lang="en-US" sz="2000" dirty="0" err="1"/>
              <a:t>succesfull</a:t>
            </a:r>
            <a:r>
              <a:rPr lang="en-US" sz="2000" dirty="0"/>
              <a:t> launch .  Its interesting to denote that 8000 kg does not have a launch attempt 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43" y="2656853"/>
            <a:ext cx="6115810" cy="356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Rectángulo 1"/>
          <p:cNvSpPr/>
          <p:nvPr/>
        </p:nvSpPr>
        <p:spPr>
          <a:xfrm>
            <a:off x="7128715" y="2667046"/>
            <a:ext cx="317211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Line </a:t>
            </a: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cahrt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, show us , the relationship , </a:t>
            </a: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betweenYear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the x Axis and the success rate in the Y axes . Having and constant grow since 2010 with a considerable drop in 2018 , the highest relationship rate is found between 2018 and 2019 , with a minor drop in 2020 , probably due to </a:t>
            </a: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Covid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19 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47" y="2275345"/>
            <a:ext cx="5559670" cy="33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483" y="2897354"/>
            <a:ext cx="2589106" cy="263889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375" y="3149034"/>
            <a:ext cx="5715798" cy="55252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5168143" y="4401902"/>
            <a:ext cx="4918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code </a:t>
            </a:r>
            <a:r>
              <a:rPr lang="en-US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Display the names of the unique launch sites in the space 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mission.</a:t>
            </a:r>
            <a:endParaRPr lang="en-US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Names that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Begin with 'CCA'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64" y="2175277"/>
            <a:ext cx="5553786" cy="266184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8078" y="2520953"/>
            <a:ext cx="5988344" cy="44426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354310" y="3506199"/>
            <a:ext cx="447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code displays 5 records where launch sites begin with ‘CCA’</a:t>
            </a:r>
            <a:endParaRPr lang="en-US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49" y="2470638"/>
            <a:ext cx="2981741" cy="68589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345" y="3670591"/>
            <a:ext cx="9621593" cy="44773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293040" y="4632168"/>
            <a:ext cx="7643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Code calculates the total payload by boosters From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NaSA</a:t>
            </a:r>
            <a:endParaRPr lang="en-US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784" y="1921963"/>
            <a:ext cx="4779837" cy="832373"/>
          </a:xfrm>
          <a:prstGeom prst="rect">
            <a:avLst/>
          </a:prstGeom>
        </p:spPr>
      </p:pic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448698" y="3187304"/>
            <a:ext cx="6785617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%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sql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 SELECT AVG(PAYLOAD_MASS__KG_) AS AveragePayloadMassByBoosterVersionF9v1_1 FROM SPACEXTBL WHERE BOOSTER_VERSION = 'F9 v1.1'; </a:t>
            </a:r>
            <a:endParaRPr kumimoji="0" lang="en-US" altLang="en-US" sz="1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badi" panose="020B0604020104020204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804545" y="4530775"/>
            <a:ext cx="5202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This </a:t>
            </a:r>
            <a:r>
              <a:rPr lang="en-US" i="1" u="sng" dirty="0" err="1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Sql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 code Calculates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the average payload mass carried by booster version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376" y="2449110"/>
            <a:ext cx="4077269" cy="628738"/>
          </a:xfrm>
          <a:prstGeom prst="rect">
            <a:avLst/>
          </a:prstGeom>
        </p:spPr>
      </p:pic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757562" y="3622757"/>
            <a:ext cx="637442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%</a:t>
            </a:r>
            <a:r>
              <a:rPr kumimoji="0" lang="en-US" altLang="en-US" sz="16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sql</a:t>
            </a:r>
            <a:r>
              <a:rPr kumimoji="0" lang="en-US" altLang="en-US" sz="16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 SELECT MIN(DATE) AS 'Date of first successful landing outcome in ground pad' FROM SPACEXTBL WHERE LANDING_OUTCOME = 'Success (ground pad)';</a:t>
            </a:r>
            <a:r>
              <a:rPr kumimoji="0" lang="en-US" altLang="en-US" sz="16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3092730" y="4957126"/>
            <a:ext cx="51845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code finds and display the </a:t>
            </a:r>
            <a:r>
              <a:rPr lang="en-US" i="1" u="sng" dirty="0" err="1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the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 dates of the first successful landing outcome on ground pad</a:t>
            </a:r>
          </a:p>
          <a:p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</a:t>
            </a:r>
            <a:endParaRPr lang="en-US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413163" y="1423554"/>
            <a:ext cx="854132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smtClean="0">
                <a:latin typeface="Abadi" panose="020B0604020104020204"/>
              </a:rPr>
              <a:t>In this Project we will pull efforts towards an accurate prediction of the Space x Falcon 9 first stage landing , we will use several classification </a:t>
            </a:r>
            <a:r>
              <a:rPr lang="en-US" sz="2000" b="1" i="1" dirty="0" err="1" smtClean="0">
                <a:latin typeface="Abadi" panose="020B0604020104020204"/>
              </a:rPr>
              <a:t>algorithyms</a:t>
            </a:r>
            <a:r>
              <a:rPr lang="en-US" sz="2000" b="1" i="1" dirty="0" smtClean="0">
                <a:latin typeface="Abadi" panose="020B0604020104020204"/>
              </a:rPr>
              <a:t> to accomplish this.</a:t>
            </a:r>
          </a:p>
          <a:p>
            <a:endParaRPr lang="en-US" sz="2000" b="1" i="1" dirty="0" smtClean="0">
              <a:latin typeface="Abadi" panose="020B0604020104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u="sng" dirty="0" smtClean="0">
                <a:latin typeface="Abadi" panose="020B0604020104020204"/>
              </a:rPr>
              <a:t>We will divide our project Into 4 main steps 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Abadi" panose="020B0604020104020204"/>
              </a:rPr>
              <a:t>Data collection, wrangling, and formatting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Abadi" panose="020B0604020104020204"/>
              </a:rPr>
              <a:t>Exploratory data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Abadi" panose="020B0604020104020204"/>
              </a:rPr>
              <a:t>Interactive Data Visualization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Abadi" panose="020B0604020104020204"/>
              </a:rPr>
              <a:t>Machine learning prediction</a:t>
            </a:r>
          </a:p>
          <a:p>
            <a:endParaRPr lang="en-US" sz="2000" dirty="0" smtClean="0">
              <a:latin typeface="Abadi" panose="020B0604020104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badi" panose="020B0604020104020204"/>
              </a:rPr>
              <a:t>Running the classification </a:t>
            </a:r>
            <a:r>
              <a:rPr lang="en-US" sz="2000" dirty="0" err="1" smtClean="0">
                <a:latin typeface="Abadi" panose="020B0604020104020204"/>
              </a:rPr>
              <a:t>algorythims</a:t>
            </a:r>
            <a:r>
              <a:rPr lang="en-US" sz="2000" dirty="0" smtClean="0">
                <a:latin typeface="Abadi" panose="020B0604020104020204"/>
              </a:rPr>
              <a:t> shows us that there are correlations between some feature of the rocket launching with the outcome of the launches </a:t>
            </a:r>
            <a:r>
              <a:rPr lang="en-US" sz="2000" dirty="0" err="1" smtClean="0">
                <a:latin typeface="Abadi" panose="020B0604020104020204"/>
              </a:rPr>
              <a:t>particulary</a:t>
            </a:r>
            <a:r>
              <a:rPr lang="en-US" sz="2000" dirty="0" smtClean="0">
                <a:latin typeface="Abadi" panose="020B0604020104020204"/>
              </a:rPr>
              <a:t> in success and failure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latin typeface="Abadi" panose="020B0604020104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smtClean="0">
                <a:latin typeface="Abadi" panose="020B0604020104020204"/>
              </a:rPr>
              <a:t>We have concluded and recommend </a:t>
            </a:r>
            <a:r>
              <a:rPr lang="en-US" sz="2000" b="1" i="1" dirty="0" err="1" smtClean="0">
                <a:solidFill>
                  <a:schemeClr val="accent1"/>
                </a:solidFill>
                <a:latin typeface="Abadi" panose="020B0604020104020204"/>
              </a:rPr>
              <a:t>Decission</a:t>
            </a:r>
            <a:r>
              <a:rPr lang="en-US" sz="2000" b="1" i="1" dirty="0" smtClean="0">
                <a:solidFill>
                  <a:schemeClr val="accent1"/>
                </a:solidFill>
                <a:latin typeface="Abadi" panose="020B0604020104020204"/>
              </a:rPr>
              <a:t> three </a:t>
            </a:r>
            <a:r>
              <a:rPr lang="en-US" sz="2000" b="1" i="1" dirty="0" smtClean="0">
                <a:latin typeface="Abadi" panose="020B0604020104020204"/>
              </a:rPr>
              <a:t>as the most efficient and secure way to predict a </a:t>
            </a:r>
            <a:r>
              <a:rPr lang="en-US" sz="2000" b="1" i="1" dirty="0" err="1" smtClean="0">
                <a:latin typeface="Abadi" panose="020B0604020104020204"/>
              </a:rPr>
              <a:t>succesfull</a:t>
            </a:r>
            <a:r>
              <a:rPr lang="en-US" sz="2000" b="1" i="1" dirty="0" smtClean="0">
                <a:latin typeface="Abadi" panose="020B0604020104020204"/>
              </a:rPr>
              <a:t> landing in the Falcon 9 First Stage.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177" y="1663635"/>
            <a:ext cx="1744336" cy="1933212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139076" y="4003684"/>
            <a:ext cx="757017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%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sql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 SELECT BOOSTER_VERSION FROM SPACEXTBL WHERE LANDING_OUTCOME = 'Success (drone ship)' AND PAYLOAD_MASS__KG_ BETWEEN 4000 AND 6000;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2417009" y="5026063"/>
            <a:ext cx="5974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code lists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the names of boosters which have successfully landed on drone ship and had payload mass greater than 4000 but less than 6000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465" y="1810590"/>
            <a:ext cx="4725059" cy="952633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585839" y="3189368"/>
            <a:ext cx="6757931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%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sql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SELECT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number_of_success_outcomes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number_of_failure_outcomes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(SELECT COUNT(*) AS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number_of_success_outcomes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SPACEXTBL WHERE MISSION_OUTCOME LIKE 'Success%')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success_table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, (SELECT COUNT(*)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number_of_failure_outcomes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FROM SPACEXTBL WHERE MISSION_OUTCOME LIKE 'Failure%') 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failure_table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3377891" y="4842999"/>
            <a:ext cx="45986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code 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Calculates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a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nd displays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the total number of successful and failure mission outcomes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374" y="1599833"/>
            <a:ext cx="1362265" cy="431542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936" y="2253475"/>
            <a:ext cx="7128205" cy="58091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4092605" y="3657600"/>
            <a:ext cx="56018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code 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lists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the names of the booster which have carried the maximum payload mass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396" y="1456081"/>
            <a:ext cx="3915321" cy="140037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5020" y="3251467"/>
            <a:ext cx="3052869" cy="321116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027811" y="3724731"/>
            <a:ext cx="4980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Lists the failed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landing_outcomes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in drone ship, their booster versions and launch site names for year 2015 </a:t>
            </a:r>
            <a:endParaRPr lang="en-US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56" y="1647393"/>
            <a:ext cx="3867690" cy="3029373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369727" y="2027433"/>
            <a:ext cx="4045829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%</a:t>
            </a:r>
            <a:r>
              <a:rPr kumimoji="0" lang="en-US" altLang="en-US" sz="1400" i="0" u="none" strike="noStrike" cap="none" normalizeH="0" baseline="0" dirty="0" err="1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sql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Abadi" panose="020B0604020104020204"/>
              </a:rPr>
              <a:t> SELECT LANDING_OUTCOME, COUNT(LANDING_OUTCOME) FROM SPACEXTBL WHERE DATE BETWEEN '2010-06-04' AND '2017-03-20' GROUP BY LANDING_OUTCOME ORDER BY COUNT(LANDING_OUTCOME);</a:t>
            </a:r>
            <a:r>
              <a:rPr kumimoji="0" lang="en-US" altLang="en-US" sz="1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/>
              </a:rPr>
              <a:t> 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5577307" y="4187570"/>
            <a:ext cx="50247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</a:t>
            </a:r>
            <a:r>
              <a:rPr lang="en-US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</a:t>
            </a:r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Ranks </a:t>
            </a:r>
            <a:r>
              <a:rPr lang="en-US" i="1" u="sng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displays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/>
              </a:rPr>
              <a:t>the count of landing outcomes (such as Failure (drone ship) or Success (ground pad)) between the date 2010-06-04 and 2017-03-20, in descending order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Launch site delimitation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021" y="2759886"/>
            <a:ext cx="6166264" cy="302707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572653" y="3534759"/>
            <a:ext cx="3568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We have delimited the Launch sites,</a:t>
            </a:r>
          </a:p>
          <a:p>
            <a:pPr algn="ctr"/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Knowing these we have a proper understanding of the area and their surroundings 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&lt;Proper outcome and failure color launches&gt;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94" y="2488145"/>
            <a:ext cx="5115639" cy="3143689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980527" y="3300451"/>
            <a:ext cx="38529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here we can see an example of the  Launch , represented by “Child markers”,  </a:t>
            </a:r>
          </a:p>
          <a:p>
            <a:pPr algn="ctr"/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Succesfull</a:t>
            </a:r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green , </a:t>
            </a:r>
            <a:r>
              <a:rPr lang="en-US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unsucsesfull</a:t>
            </a:r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red.) It </a:t>
            </a:r>
            <a:r>
              <a:rPr lang="en-US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</a:t>
            </a:r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important because it gives us a visual representation of each launch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&lt;Railway proximity example&gt;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72" y="1755751"/>
            <a:ext cx="5738776" cy="369832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977849" y="2317072"/>
            <a:ext cx="38351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In here we can see two launch sites , </a:t>
            </a:r>
            <a:r>
              <a:rPr lang="en-US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wich</a:t>
            </a:r>
            <a:r>
              <a:rPr lang="en-US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are close to railroads .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A geographical 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understanding of the </a:t>
            </a:r>
            <a:r>
              <a:rPr lang="en-US" i="1" u="sng" dirty="0" err="1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sorroundings</a:t>
            </a:r>
            <a:r>
              <a:rPr lang="en-US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 allow us to make a proper analyses considering 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the correct utilization of resources and </a:t>
            </a:r>
            <a:r>
              <a:rPr lang="en-US" i="1" u="sng" dirty="0" err="1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logistcs</a:t>
            </a:r>
            <a:r>
              <a:rPr lang="en-US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/>
              </a:rPr>
              <a:t>.</a:t>
            </a:r>
            <a:endParaRPr lang="en-US" u="sng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bad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2105766"/>
            <a:ext cx="10907721" cy="37339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race of space, 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effictiveness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determined by speed and accuracy , 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main goal here is to enable the completion and safe return of the first stage of the launch rocket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this will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alow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 to lower their operational costs and grant a margin within 62 million dollars , this put us in the same page as Space x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 result we separate </a:t>
            </a:r>
            <a:r>
              <a:rPr lang="en-US" sz="2200" b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ourselfs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the rest of the competition and safe our company 103 million dollars .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unuccesfull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landings tend to be paned , as a result of this Space x plan their ones in the ocean.</a:t>
            </a:r>
          </a:p>
          <a:p>
            <a:pPr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</a:t>
            </a:r>
            <a:r>
              <a:rPr lang="en-US" sz="2200" b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answear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main question will the first stage of the rocket land </a:t>
            </a:r>
            <a:r>
              <a:rPr lang="en-US" sz="2200" b="1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succesfully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 ?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review the features corresponding payload mass / orbit type/ Launch site/ and many more 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411773" y="4477367"/>
            <a:ext cx="4971962" cy="1477475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here represents the Launch success Pie Chart for all sites, divided in </a:t>
            </a:r>
            <a:r>
              <a:rPr lang="en-US" sz="2200" dirty="0" smtClean="0">
                <a:solidFill>
                  <a:srgbClr val="EF553B"/>
                </a:solidFill>
                <a:latin typeface="Abadi" panose="020B0604020104020204" pitchFamily="34" charset="0"/>
              </a:rPr>
              <a:t>29.2% (CCAFS LC 40 launch site in color red) </a:t>
            </a:r>
            <a:r>
              <a:rPr lang="en-US" sz="2200" dirty="0" smtClean="0">
                <a:solidFill>
                  <a:srgbClr val="636EFA"/>
                </a:solidFill>
                <a:latin typeface="Abadi" panose="020B0604020104020204" pitchFamily="34" charset="0"/>
              </a:rPr>
              <a:t>41.7% (KSC LC-39A in color blue), </a:t>
            </a:r>
            <a:r>
              <a:rPr lang="en-US" sz="2200" dirty="0" smtClean="0">
                <a:solidFill>
                  <a:srgbClr val="AB63FA"/>
                </a:solidFill>
                <a:latin typeface="Abadi" panose="020B0604020104020204" pitchFamily="34" charset="0"/>
              </a:rPr>
              <a:t>12.5%(CCAFS SLC-4E in color purple) </a:t>
            </a:r>
            <a:r>
              <a:rPr lang="en-US" sz="2200" dirty="0" smtClean="0">
                <a:solidFill>
                  <a:srgbClr val="00CC96"/>
                </a:solidFill>
                <a:latin typeface="Abadi" panose="020B0604020104020204" pitchFamily="34" charset="0"/>
              </a:rPr>
              <a:t>, 16.7% (VAFB SLC-4E in color green)</a:t>
            </a:r>
            <a:endParaRPr lang="en-US" sz="2200" dirty="0">
              <a:solidFill>
                <a:srgbClr val="00CC96"/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&lt;Launch success Pie Chart&gt;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29" y="1792762"/>
            <a:ext cx="8649050" cy="261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187081" y="4586869"/>
            <a:ext cx="3090627" cy="1418737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r>
              <a:rPr lang="en-US" dirty="0" smtClean="0"/>
              <a:t>Here we can see that the </a:t>
            </a:r>
            <a:r>
              <a:rPr lang="en-US" dirty="0" err="1" smtClean="0"/>
              <a:t>highes</a:t>
            </a:r>
            <a:r>
              <a:rPr lang="en-US" dirty="0" smtClean="0"/>
              <a:t> launch success ratio , was found in       KSC LC-39A .    </a:t>
            </a:r>
            <a:r>
              <a:rPr lang="en-US" dirty="0" smtClean="0">
                <a:solidFill>
                  <a:srgbClr val="636EFA"/>
                </a:solidFill>
              </a:rPr>
              <a:t>With an astonishing 76.9%  </a:t>
            </a:r>
            <a:r>
              <a:rPr lang="en-US" dirty="0" err="1" smtClean="0">
                <a:solidFill>
                  <a:srgbClr val="636EFA"/>
                </a:solidFill>
              </a:rPr>
              <a:t>succesfull</a:t>
            </a:r>
            <a:r>
              <a:rPr lang="en-US" dirty="0" smtClean="0">
                <a:solidFill>
                  <a:srgbClr val="636EFA"/>
                </a:solidFill>
              </a:rPr>
              <a:t> rate</a:t>
            </a:r>
            <a:endParaRPr lang="en-US" dirty="0">
              <a:solidFill>
                <a:srgbClr val="636EFA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&lt;Highest launch success ratio&gt;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99" y="1808623"/>
            <a:ext cx="8484735" cy="25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&lt;Correlation between Payload and Launch Success 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4316242" y="4141165"/>
            <a:ext cx="28436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scatter point plot we can see that between the range of 1000 kg to 10.000kg </a:t>
            </a:r>
            <a:r>
              <a:rPr lang="en-US" dirty="0" smtClean="0">
                <a:solidFill>
                  <a:srgbClr val="F48875"/>
                </a:solidFill>
                <a:latin typeface="Abadi" panose="020B0604020104020204" pitchFamily="34" charset="0"/>
              </a:rPr>
              <a:t>‘</a:t>
            </a:r>
            <a:r>
              <a:rPr lang="en-US" dirty="0" err="1" smtClean="0">
                <a:solidFill>
                  <a:srgbClr val="F48875"/>
                </a:solidFill>
                <a:latin typeface="Abadi" panose="020B0604020104020204" pitchFamily="34" charset="0"/>
              </a:rPr>
              <a:t>ft</a:t>
            </a:r>
            <a:r>
              <a:rPr lang="en-US" dirty="0" smtClean="0">
                <a:solidFill>
                  <a:srgbClr val="F48875"/>
                </a:solidFill>
                <a:latin typeface="Abadi" panose="020B0604020104020204" pitchFamily="34" charset="0"/>
              </a:rPr>
              <a:t>’ booster version</a:t>
            </a:r>
            <a:r>
              <a:rPr lang="en-US" dirty="0" smtClean="0">
                <a:solidFill>
                  <a:srgbClr val="8B95F9"/>
                </a:solidFill>
                <a:latin typeface="Abadi" panose="020B0604020104020204" pitchFamily="34" charset="0"/>
              </a:rPr>
              <a:t>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that the </a:t>
            </a:r>
            <a:r>
              <a:rPr lang="en-US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highesst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rate. </a:t>
            </a:r>
            <a:r>
              <a:rPr lang="en-US" dirty="0" smtClean="0">
                <a:solidFill>
                  <a:srgbClr val="8994F9"/>
                </a:solidFill>
                <a:latin typeface="Abadi" panose="020B0604020104020204" pitchFamily="34" charset="0"/>
              </a:rPr>
              <a:t>V1.1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en-US" dirty="0" smtClean="0">
                <a:solidFill>
                  <a:srgbClr val="C08BF6"/>
                </a:solidFill>
                <a:latin typeface="Abadi" panose="020B0604020104020204" pitchFamily="34" charset="0"/>
              </a:rPr>
              <a:t>b5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 being the lowes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142" y="1573299"/>
            <a:ext cx="9013242" cy="238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0872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&lt;Correlation between Payload and Launch Success 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3920146" y="3897895"/>
            <a:ext cx="410326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scatter point plot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,we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see that between the range of 0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kg to 10.000kg </a:t>
            </a:r>
            <a:r>
              <a:rPr lang="en-US" dirty="0">
                <a:solidFill>
                  <a:srgbClr val="F48875"/>
                </a:solidFill>
                <a:latin typeface="Abadi" panose="020B0604020104020204" pitchFamily="34" charset="0"/>
              </a:rPr>
              <a:t>‘</a:t>
            </a:r>
            <a:r>
              <a:rPr lang="en-US" dirty="0" err="1">
                <a:solidFill>
                  <a:srgbClr val="3CD5B0"/>
                </a:solidFill>
                <a:latin typeface="Abadi" panose="020B0604020104020204" pitchFamily="34" charset="0"/>
              </a:rPr>
              <a:t>ft</a:t>
            </a:r>
            <a:r>
              <a:rPr lang="en-US" dirty="0">
                <a:solidFill>
                  <a:srgbClr val="3CD5B0"/>
                </a:solidFill>
                <a:latin typeface="Abadi" panose="020B0604020104020204" pitchFamily="34" charset="0"/>
              </a:rPr>
              <a:t>’ booster </a:t>
            </a:r>
            <a:r>
              <a:rPr lang="en-US" dirty="0" smtClean="0">
                <a:solidFill>
                  <a:srgbClr val="3CD5B0"/>
                </a:solidFill>
                <a:latin typeface="Abadi" panose="020B0604020104020204" pitchFamily="34" charset="0"/>
              </a:rPr>
              <a:t>version </a:t>
            </a:r>
            <a:r>
              <a:rPr lang="en-US" dirty="0" smtClean="0">
                <a:latin typeface="Abadi" panose="020B0604020104020204" pitchFamily="34" charset="0"/>
              </a:rPr>
              <a:t>has</a:t>
            </a:r>
            <a:r>
              <a:rPr lang="en-US" dirty="0" smtClean="0">
                <a:solidFill>
                  <a:srgbClr val="3CD5B0"/>
                </a:solidFill>
                <a:latin typeface="Abadi" panose="020B0604020104020204" pitchFamily="34" charset="0"/>
              </a:rPr>
              <a:t>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highess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success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rate. </a:t>
            </a:r>
            <a:r>
              <a:rPr lang="en-US" dirty="0" smtClean="0">
                <a:solidFill>
                  <a:srgbClr val="EC8273"/>
                </a:solidFill>
                <a:latin typeface="Abadi" panose="020B0604020104020204" pitchFamily="34" charset="0"/>
              </a:rPr>
              <a:t>‘v1.1’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</a:t>
            </a:r>
            <a:r>
              <a:rPr lang="en-US" dirty="0" smtClean="0">
                <a:solidFill>
                  <a:srgbClr val="E1B47F"/>
                </a:solidFill>
                <a:latin typeface="Abadi" panose="020B0604020104020204" pitchFamily="34" charset="0"/>
              </a:rPr>
              <a:t>‘b5’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versions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being the lowest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179" y="1827496"/>
            <a:ext cx="6429263" cy="163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678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&lt;Correlation between Payload and Launch Success 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490374" y="4924137"/>
            <a:ext cx="4328746" cy="1933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scatter point plot ,we can see that between the range of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1000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kg to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5000kg </a:t>
            </a:r>
            <a:r>
              <a:rPr lang="en-US" dirty="0">
                <a:solidFill>
                  <a:srgbClr val="EC8273"/>
                </a:solidFill>
                <a:latin typeface="Abadi" panose="020B0604020104020204" pitchFamily="34" charset="0"/>
              </a:rPr>
              <a:t>‘</a:t>
            </a:r>
            <a:r>
              <a:rPr lang="en-US" dirty="0" err="1">
                <a:solidFill>
                  <a:srgbClr val="EC8273"/>
                </a:solidFill>
                <a:latin typeface="Abadi" panose="020B0604020104020204" pitchFamily="34" charset="0"/>
              </a:rPr>
              <a:t>ft</a:t>
            </a:r>
            <a:r>
              <a:rPr lang="en-US" dirty="0">
                <a:solidFill>
                  <a:srgbClr val="EC8273"/>
                </a:solidFill>
                <a:latin typeface="Abadi" panose="020B0604020104020204" pitchFamily="34" charset="0"/>
              </a:rPr>
              <a:t>’ booster version </a:t>
            </a:r>
            <a:r>
              <a:rPr lang="en-US" dirty="0">
                <a:latin typeface="Abadi" panose="020B0604020104020204" pitchFamily="34" charset="0"/>
              </a:rPr>
              <a:t>has</a:t>
            </a:r>
            <a:r>
              <a:rPr lang="en-US" dirty="0">
                <a:solidFill>
                  <a:srgbClr val="3CD5B0"/>
                </a:solidFill>
                <a:latin typeface="Abadi" panose="020B0604020104020204" pitchFamily="34" charset="0"/>
              </a:rPr>
              <a:t>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highest success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en-US" dirty="0">
                <a:solidFill>
                  <a:srgbClr val="8A94F9"/>
                </a:solidFill>
                <a:latin typeface="Abadi" panose="020B0604020104020204" pitchFamily="34" charset="0"/>
              </a:rPr>
              <a:t>. </a:t>
            </a:r>
            <a:r>
              <a:rPr lang="en-US" dirty="0" smtClean="0">
                <a:solidFill>
                  <a:srgbClr val="8A94F9"/>
                </a:solidFill>
                <a:latin typeface="Abadi" panose="020B0604020104020204" pitchFamily="34" charset="0"/>
              </a:rPr>
              <a:t>‘v1.1</a:t>
            </a:r>
            <a:r>
              <a:rPr lang="en-US" dirty="0">
                <a:solidFill>
                  <a:srgbClr val="8A94F9"/>
                </a:solidFill>
                <a:latin typeface="Abadi" panose="020B0604020104020204" pitchFamily="34" charset="0"/>
              </a:rPr>
              <a:t>’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</a:t>
            </a:r>
            <a:r>
              <a:rPr lang="en-US" dirty="0">
                <a:solidFill>
                  <a:srgbClr val="BF8EFA"/>
                </a:solidFill>
                <a:latin typeface="Abadi" panose="020B0604020104020204" pitchFamily="34" charset="0"/>
              </a:rPr>
              <a:t>‘b5’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versions being the lowest 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80" y="1631602"/>
            <a:ext cx="10421985" cy="294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782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9294" y="1788416"/>
            <a:ext cx="6447838" cy="386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754749" y="1489692"/>
            <a:ext cx="3696481" cy="752374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confusion matrix   performing: </a:t>
            </a:r>
            <a:r>
              <a:rPr lang="en-US" sz="2200" b="1" i="1" dirty="0" err="1" smtClean="0">
                <a:solidFill>
                  <a:srgbClr val="0948CB"/>
                </a:solidFill>
                <a:latin typeface="Abadi" panose="020B0604020104020204" pitchFamily="34" charset="0"/>
              </a:rPr>
              <a:t>Decission</a:t>
            </a:r>
            <a:r>
              <a:rPr lang="en-US" sz="2200" b="1" i="1" dirty="0" smtClean="0">
                <a:solidFill>
                  <a:srgbClr val="0948CB"/>
                </a:solidFill>
                <a:latin typeface="Abadi" panose="020B0604020104020204" pitchFamily="34" charset="0"/>
              </a:rPr>
              <a:t> Tree</a:t>
            </a:r>
            <a:endParaRPr lang="en-US" sz="2200" b="1" i="1" dirty="0">
              <a:solidFill>
                <a:srgbClr val="0948CB"/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7256680" y="1929910"/>
            <a:ext cx="2916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an explanation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608" y="2530136"/>
            <a:ext cx="4978777" cy="3696256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732396" y="3305340"/>
            <a:ext cx="41198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Decion</a:t>
            </a:r>
            <a:r>
              <a:rPr lang="en-US" dirty="0" smtClean="0"/>
              <a:t> tree predictive model , give us the </a:t>
            </a:r>
            <a:r>
              <a:rPr lang="en-US" dirty="0" err="1" smtClean="0"/>
              <a:t>higer</a:t>
            </a:r>
            <a:r>
              <a:rPr lang="en-US" dirty="0" smtClean="0"/>
              <a:t> success Rate performance in determine of </a:t>
            </a:r>
            <a:r>
              <a:rPr lang="en-US" dirty="0" err="1" smtClean="0"/>
              <a:t>wheter</a:t>
            </a:r>
            <a:r>
              <a:rPr lang="en-US" dirty="0" smtClean="0"/>
              <a:t> or not we have</a:t>
            </a:r>
            <a:r>
              <a:rPr lang="en-US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completion and safe return of the first stage of the launch </a:t>
            </a:r>
            <a:r>
              <a:rPr lang="en-US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rocket.</a:t>
            </a:r>
            <a:r>
              <a:rPr lang="en-US" dirty="0" smtClean="0"/>
              <a:t> This </a:t>
            </a:r>
            <a:r>
              <a:rPr lang="en-US" dirty="0" err="1" smtClean="0"/>
              <a:t>confussion</a:t>
            </a:r>
            <a:r>
              <a:rPr lang="en-US" dirty="0" smtClean="0"/>
              <a:t> Matrix is proof of that.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3"/>
            <a:ext cx="10078502" cy="475656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we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try to predict the landing outcome of a given falcon 9 launch in order to determine its cost and implement the same system to reduce operational costs, and </a:t>
            </a:r>
            <a:r>
              <a:rPr lang="en-US" sz="2200" i="1" u="sng" dirty="0" smtClean="0">
                <a:solidFill>
                  <a:srgbClr val="0070C0"/>
                </a:solidFill>
                <a:latin typeface="Abadi" panose="020B0604020104020204" pitchFamily="34" charset="0"/>
              </a:rPr>
              <a:t>win the space race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consider each feature of the Falcon 9 Launch and determine that they individually and collectively have an affect in the mission. Therefore its </a:t>
            </a:r>
            <a:r>
              <a:rPr lang="en-US" sz="2200" i="1" u="sng" dirty="0" smtClean="0">
                <a:solidFill>
                  <a:srgbClr val="0070C0"/>
                </a:solidFill>
                <a:latin typeface="Abadi" panose="020B0604020104020204" pitchFamily="34" charset="0"/>
              </a:rPr>
              <a:t>importance of the </a:t>
            </a:r>
            <a:r>
              <a:rPr lang="en-US" sz="2200" i="1" u="sng" dirty="0" err="1" smtClean="0">
                <a:solidFill>
                  <a:srgbClr val="0070C0"/>
                </a:solidFill>
                <a:latin typeface="Abadi" panose="020B0604020104020204" pitchFamily="34" charset="0"/>
              </a:rPr>
              <a:t>analys</a:t>
            </a:r>
            <a:r>
              <a:rPr lang="en-US" sz="2200" i="1" u="sng" dirty="0" smtClean="0">
                <a:solidFill>
                  <a:srgbClr val="0070C0"/>
                </a:solidFill>
                <a:latin typeface="Abadi" panose="020B0604020104020204" pitchFamily="34" charset="0"/>
              </a:rPr>
              <a:t> </a:t>
            </a:r>
            <a:r>
              <a:rPr lang="en-US" sz="2200" i="1" u="sng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employed several machine learning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algorythims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learn patterns In data of past falcon 9 launches, this in order to produce predictive models that can produce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dessired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u="sng" dirty="0" smtClean="0">
                <a:solidFill>
                  <a:schemeClr val="accent1"/>
                </a:solidFill>
                <a:latin typeface="Abadi" panose="020B0604020104020204" pitchFamily="34" charset="0"/>
              </a:rPr>
              <a:t>outcome of a falcon 9 Launch</a:t>
            </a:r>
            <a:r>
              <a:rPr lang="en-US" sz="2200" dirty="0" smtClean="0">
                <a:solidFill>
                  <a:schemeClr val="accent1"/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We have concluded that best predictive model by </a:t>
            </a:r>
            <a:r>
              <a:rPr lang="en-US" sz="2200" i="1" u="sng" dirty="0" err="1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Decission</a:t>
            </a:r>
            <a:r>
              <a:rPr lang="en-US" sz="2200" i="1" u="sng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 tree </a:t>
            </a:r>
            <a:r>
              <a:rPr lang="en-US" sz="2200" dirty="0" smtClean="0">
                <a:solidFill>
                  <a:schemeClr val="accent1"/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latin typeface="Abadi" panose="020B0604020104020204" pitchFamily="34" charset="0"/>
              </a:rPr>
              <a:t>perform the best among</a:t>
            </a:r>
            <a:r>
              <a:rPr lang="en-US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 the 4 machine learning </a:t>
            </a:r>
            <a:r>
              <a:rPr lang="en-US" sz="2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algorythims</a:t>
            </a:r>
            <a:r>
              <a:rPr lang="en-US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. </a:t>
            </a:r>
            <a:endParaRPr lang="en-US" sz="2200" i="1" dirty="0" smtClean="0">
              <a:solidFill>
                <a:srgbClr val="0070C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i="1" dirty="0">
              <a:solidFill>
                <a:srgbClr val="0070C0"/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669527" y="54188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3938727" y="1493664"/>
            <a:ext cx="4572000" cy="2652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b="1" dirty="0">
              <a:latin typeface="Abadi" panose="020B0604020104020204"/>
            </a:endParaRPr>
          </a:p>
          <a:p>
            <a:endParaRPr lang="en-US" dirty="0"/>
          </a:p>
          <a:p>
            <a:endParaRPr lang="en-US" b="1" i="1" dirty="0" smtClean="0">
              <a:solidFill>
                <a:schemeClr val="accent1"/>
              </a:solidFill>
            </a:endParaRPr>
          </a:p>
          <a:p>
            <a:endParaRPr lang="en-US" b="1" i="1" dirty="0" smtClean="0">
              <a:solidFill>
                <a:schemeClr val="accent1"/>
              </a:solidFill>
            </a:endParaRPr>
          </a:p>
          <a:p>
            <a:endParaRPr lang="en-US" b="1" i="1" dirty="0">
              <a:solidFill>
                <a:schemeClr val="accent1"/>
              </a:solidFill>
            </a:endParaRPr>
          </a:p>
          <a:p>
            <a:endParaRPr lang="en-US" b="1" i="1" dirty="0">
              <a:solidFill>
                <a:schemeClr val="accent1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CuadroTexto 3"/>
          <p:cNvSpPr txBox="1"/>
          <p:nvPr/>
        </p:nvSpPr>
        <p:spPr>
          <a:xfrm>
            <a:off x="2637465" y="1493664"/>
            <a:ext cx="7174523" cy="5811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Raw </a:t>
            </a:r>
            <a:r>
              <a:rPr lang="en-US" dirty="0" smtClean="0"/>
              <a:t>codes/Queries </a:t>
            </a:r>
            <a:r>
              <a:rPr lang="en-US" dirty="0"/>
              <a:t>can be found in the determine links :</a:t>
            </a:r>
          </a:p>
          <a:p>
            <a:r>
              <a:rPr lang="en-US" dirty="0"/>
              <a:t> </a:t>
            </a:r>
          </a:p>
          <a:p>
            <a:r>
              <a:rPr lang="en-US" b="1" i="1" dirty="0">
                <a:solidFill>
                  <a:schemeClr val="accent1"/>
                </a:solidFill>
                <a:latin typeface="Abadi" panose="020B0604020104020204"/>
                <a:hlinkClick r:id="rId4"/>
              </a:rPr>
              <a:t>Data Collection </a:t>
            </a:r>
            <a:r>
              <a:rPr lang="en-US" b="1" i="1" dirty="0" err="1">
                <a:solidFill>
                  <a:schemeClr val="accent1"/>
                </a:solidFill>
                <a:latin typeface="Abadi" panose="020B0604020104020204"/>
                <a:hlinkClick r:id="rId4"/>
              </a:rPr>
              <a:t>Github</a:t>
            </a:r>
            <a:r>
              <a:rPr lang="en-US" b="1" i="1" dirty="0">
                <a:solidFill>
                  <a:schemeClr val="accent1"/>
                </a:solidFill>
                <a:latin typeface="Abadi" panose="020B0604020104020204"/>
                <a:hlinkClick r:id="rId4"/>
              </a:rPr>
              <a:t> permalink</a:t>
            </a:r>
            <a:endParaRPr lang="en-US" b="1" i="1" dirty="0">
              <a:solidFill>
                <a:schemeClr val="accent1"/>
              </a:solidFill>
              <a:latin typeface="Abadi" panose="020B0604020104020204"/>
            </a:endParaRPr>
          </a:p>
          <a:p>
            <a:endParaRPr lang="en-US" b="1" i="1" dirty="0">
              <a:solidFill>
                <a:schemeClr val="accent1"/>
              </a:solidFill>
              <a:latin typeface="Abadi" panose="020B0604020104020204"/>
            </a:endParaRPr>
          </a:p>
          <a:p>
            <a:r>
              <a:rPr lang="en-US" b="1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5"/>
              </a:rPr>
              <a:t>Git</a:t>
            </a:r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5"/>
              </a:rPr>
              <a:t> hub </a:t>
            </a:r>
            <a:r>
              <a:rPr lang="en-US" b="1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5"/>
              </a:rPr>
              <a:t>webScrapping</a:t>
            </a:r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5"/>
              </a:rPr>
              <a:t> Link</a:t>
            </a:r>
            <a:endParaRPr lang="en-US" b="1" i="1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  <a:p>
            <a:endParaRPr lang="en-US" b="1" i="1" dirty="0">
              <a:solidFill>
                <a:schemeClr val="accent1"/>
              </a:solidFill>
              <a:latin typeface="Abadi" panose="020B0604020104020204"/>
            </a:endParaRPr>
          </a:p>
          <a:p>
            <a:r>
              <a:rPr lang="en-US" b="1" i="1" dirty="0">
                <a:latin typeface="Abadi" panose="020B0604020104020204"/>
                <a:hlinkClick r:id="rId6"/>
              </a:rPr>
              <a:t>Data Wrangling </a:t>
            </a:r>
            <a:r>
              <a:rPr lang="en-US" b="1" i="1" dirty="0" err="1">
                <a:latin typeface="Abadi" panose="020B0604020104020204"/>
                <a:hlinkClick r:id="rId6"/>
              </a:rPr>
              <a:t>Git</a:t>
            </a:r>
            <a:r>
              <a:rPr lang="en-US" b="1" i="1" dirty="0">
                <a:latin typeface="Abadi" panose="020B0604020104020204"/>
                <a:hlinkClick r:id="rId6"/>
              </a:rPr>
              <a:t> Hub link</a:t>
            </a:r>
            <a:endParaRPr lang="en-US" b="1" i="1" dirty="0">
              <a:latin typeface="Abadi" panose="020B0604020104020204"/>
            </a:endParaRPr>
          </a:p>
          <a:p>
            <a:endParaRPr lang="en-US" b="1" i="1" dirty="0">
              <a:latin typeface="Abadi" panose="020B0604020104020204"/>
            </a:endParaRPr>
          </a:p>
          <a:p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7"/>
              </a:rPr>
              <a:t>EDA with Visualization </a:t>
            </a:r>
            <a:r>
              <a:rPr lang="en-US" b="1" i="1" dirty="0" err="1">
                <a:solidFill>
                  <a:schemeClr val="accent3">
                    <a:lumMod val="25000"/>
                  </a:schemeClr>
                </a:solidFill>
                <a:latin typeface="Abadi"/>
                <a:hlinkClick r:id="rId7"/>
              </a:rPr>
              <a:t>Github</a:t>
            </a:r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7"/>
              </a:rPr>
              <a:t> </a:t>
            </a:r>
            <a:r>
              <a:rPr lang="en-US" b="1" i="1" dirty="0" err="1">
                <a:solidFill>
                  <a:schemeClr val="accent3">
                    <a:lumMod val="25000"/>
                  </a:schemeClr>
                </a:solidFill>
                <a:latin typeface="Abadi"/>
                <a:hlinkClick r:id="rId7"/>
              </a:rPr>
              <a:t>url</a:t>
            </a:r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7"/>
              </a:rPr>
              <a:t>  </a:t>
            </a:r>
            <a:endParaRPr lang="en-US" b="1" i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b="1" i="1" dirty="0">
              <a:latin typeface="Abadi" panose="020B0604020104020204"/>
            </a:endParaRPr>
          </a:p>
          <a:p>
            <a:r>
              <a:rPr lang="en-US" b="1" i="1" dirty="0">
                <a:latin typeface="Abadi" panose="020B0604020104020204"/>
                <a:hlinkClick r:id="rId8"/>
              </a:rPr>
              <a:t>EDA With </a:t>
            </a:r>
            <a:r>
              <a:rPr lang="en-US" b="1" i="1" dirty="0" err="1">
                <a:latin typeface="Abadi" panose="020B0604020104020204"/>
                <a:hlinkClick r:id="rId8"/>
              </a:rPr>
              <a:t>Sql</a:t>
            </a:r>
            <a:r>
              <a:rPr lang="en-US" b="1" i="1" dirty="0">
                <a:latin typeface="Abadi" panose="020B0604020104020204"/>
                <a:hlinkClick r:id="rId8"/>
              </a:rPr>
              <a:t> </a:t>
            </a:r>
            <a:r>
              <a:rPr lang="en-US" b="1" i="1" dirty="0" err="1">
                <a:latin typeface="Abadi" panose="020B0604020104020204"/>
                <a:hlinkClick r:id="rId8"/>
              </a:rPr>
              <a:t>Github</a:t>
            </a:r>
            <a:r>
              <a:rPr lang="en-US" b="1" i="1" dirty="0">
                <a:latin typeface="Abadi" panose="020B0604020104020204"/>
                <a:hlinkClick r:id="rId8"/>
              </a:rPr>
              <a:t> link</a:t>
            </a:r>
            <a:endParaRPr lang="en-US" b="1" i="1" dirty="0">
              <a:latin typeface="Abadi" panose="020B0604020104020204"/>
            </a:endParaRPr>
          </a:p>
          <a:p>
            <a:endParaRPr lang="en-US" b="1" i="1" dirty="0">
              <a:latin typeface="Abadi" panose="020B0604020104020204"/>
            </a:endParaRPr>
          </a:p>
          <a:p>
            <a:r>
              <a:rPr lang="en-US" b="1" i="1" dirty="0">
                <a:latin typeface="Abadi" panose="020B0604020104020204"/>
                <a:hlinkClick r:id="rId9"/>
              </a:rPr>
              <a:t>Folium , </a:t>
            </a:r>
            <a:r>
              <a:rPr lang="en-US" b="1" i="1" dirty="0" err="1">
                <a:latin typeface="Abadi" panose="020B0604020104020204"/>
                <a:hlinkClick r:id="rId9"/>
              </a:rPr>
              <a:t>github</a:t>
            </a:r>
            <a:r>
              <a:rPr lang="en-US" b="1" i="1" dirty="0">
                <a:latin typeface="Abadi" panose="020B0604020104020204"/>
                <a:hlinkClick r:id="rId9"/>
              </a:rPr>
              <a:t> code</a:t>
            </a:r>
            <a:endParaRPr lang="en-US" b="1" i="1" dirty="0">
              <a:latin typeface="Abadi" panose="020B0604020104020204"/>
            </a:endParaRPr>
          </a:p>
          <a:p>
            <a:endParaRPr lang="en-US" b="1" i="1" dirty="0">
              <a:latin typeface="Abadi" panose="020B0604020104020204"/>
            </a:endParaRPr>
          </a:p>
          <a:p>
            <a:r>
              <a:rPr lang="en-US" b="1" i="1" dirty="0">
                <a:latin typeface="Abadi" panose="020B0604020104020204"/>
                <a:hlinkClick r:id="rId10"/>
              </a:rPr>
              <a:t>Dash </a:t>
            </a:r>
            <a:r>
              <a:rPr lang="en-US" b="1" i="1" dirty="0" err="1">
                <a:latin typeface="Abadi" panose="020B0604020104020204"/>
                <a:hlinkClick r:id="rId10"/>
              </a:rPr>
              <a:t>Github</a:t>
            </a:r>
            <a:r>
              <a:rPr lang="en-US" b="1" i="1" dirty="0">
                <a:latin typeface="Abadi" panose="020B0604020104020204"/>
                <a:hlinkClick r:id="rId10"/>
              </a:rPr>
              <a:t> </a:t>
            </a:r>
            <a:r>
              <a:rPr lang="en-US" b="1" i="1" dirty="0" err="1">
                <a:latin typeface="Abadi" panose="020B0604020104020204"/>
                <a:hlinkClick r:id="rId10"/>
              </a:rPr>
              <a:t>url</a:t>
            </a:r>
            <a:r>
              <a:rPr lang="en-US" b="1" i="1" dirty="0">
                <a:latin typeface="Abadi" panose="020B0604020104020204"/>
                <a:hlinkClick r:id="rId10"/>
              </a:rPr>
              <a:t> </a:t>
            </a:r>
            <a:r>
              <a:rPr lang="en-US" b="1" i="1" dirty="0" smtClean="0">
                <a:latin typeface="Abadi" panose="020B0604020104020204"/>
                <a:hlinkClick r:id="rId10"/>
              </a:rPr>
              <a:t>Link</a:t>
            </a:r>
            <a:endParaRPr lang="en-US" b="1" i="1" dirty="0" smtClean="0">
              <a:latin typeface="Abadi" panose="020B0604020104020204"/>
            </a:endParaRPr>
          </a:p>
          <a:p>
            <a:endParaRPr lang="en-US" b="1" i="1" dirty="0">
              <a:latin typeface="Abadi" panose="020B0604020104020204"/>
            </a:endParaRPr>
          </a:p>
          <a:p>
            <a:r>
              <a:rPr lang="en-US" b="1" i="1" dirty="0">
                <a:solidFill>
                  <a:schemeClr val="accent3">
                    <a:lumMod val="25000"/>
                  </a:schemeClr>
                </a:solidFill>
                <a:latin typeface="Abadi" panose="020B0604020104020204"/>
                <a:hlinkClick r:id="rId11"/>
              </a:rPr>
              <a:t>Predictive analytics Classification GitHub URL of your</a:t>
            </a:r>
            <a:endParaRPr lang="en-US" b="1" i="1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Appendix / Additional Charts with code links 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57" y="2068053"/>
            <a:ext cx="5106848" cy="297716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538" y="2068053"/>
            <a:ext cx="4960519" cy="297716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511332" y="5289229"/>
            <a:ext cx="4682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6"/>
              </a:rPr>
              <a:t>Model Performance Bar Chart, </a:t>
            </a:r>
            <a:r>
              <a:rPr lang="en-US" dirty="0" err="1" smtClean="0">
                <a:hlinkClick r:id="rId6"/>
              </a:rPr>
              <a:t>github</a:t>
            </a:r>
            <a:r>
              <a:rPr lang="en-US" dirty="0" smtClean="0">
                <a:hlinkClick r:id="rId6"/>
              </a:rPr>
              <a:t> Codes</a:t>
            </a:r>
            <a:endParaRPr lang="en-US" dirty="0"/>
          </a:p>
        </p:txBody>
      </p:sp>
      <p:sp>
        <p:nvSpPr>
          <p:cNvPr id="10" name="CuadroTexto 9"/>
          <p:cNvSpPr txBox="1"/>
          <p:nvPr/>
        </p:nvSpPr>
        <p:spPr>
          <a:xfrm>
            <a:off x="487457" y="5303073"/>
            <a:ext cx="5235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7"/>
              </a:rPr>
              <a:t>Scatter Plot of </a:t>
            </a:r>
            <a:r>
              <a:rPr lang="en-US" dirty="0" err="1" smtClean="0">
                <a:hlinkClick r:id="rId7"/>
              </a:rPr>
              <a:t>Succes</a:t>
            </a:r>
            <a:r>
              <a:rPr lang="en-US" dirty="0" smtClean="0">
                <a:hlinkClick r:id="rId7"/>
              </a:rPr>
              <a:t> Rate vs Orbit type </a:t>
            </a:r>
            <a:r>
              <a:rPr lang="en-US" dirty="0" err="1" smtClean="0">
                <a:hlinkClick r:id="rId7"/>
              </a:rPr>
              <a:t>github</a:t>
            </a:r>
            <a:r>
              <a:rPr lang="en-US" dirty="0" smtClean="0">
                <a:hlinkClick r:id="rId7"/>
              </a:rPr>
              <a:t> </a:t>
            </a:r>
            <a:r>
              <a:rPr lang="en-US" dirty="0" err="1" smtClean="0">
                <a:hlinkClick r:id="rId7"/>
              </a:rPr>
              <a:t>url</a:t>
            </a:r>
            <a:r>
              <a:rPr lang="en-US" dirty="0" smtClean="0">
                <a:hlinkClick r:id="rId7"/>
              </a:rPr>
              <a:t>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9829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Appendix / Local ( power point) Flow Charts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1285888" y="1867814"/>
            <a:ext cx="8909016" cy="3936413"/>
            <a:chOff x="3161064" y="2235643"/>
            <a:chExt cx="8779789" cy="3837562"/>
          </a:xfrm>
        </p:grpSpPr>
        <p:grpSp>
          <p:nvGrpSpPr>
            <p:cNvPr id="13" name="Grupo 12"/>
            <p:cNvGrpSpPr/>
            <p:nvPr/>
          </p:nvGrpSpPr>
          <p:grpSpPr>
            <a:xfrm>
              <a:off x="3161064" y="2235643"/>
              <a:ext cx="8779789" cy="3837562"/>
              <a:chOff x="3154680" y="2235643"/>
              <a:chExt cx="8779789" cy="3837562"/>
            </a:xfrm>
          </p:grpSpPr>
          <p:grpSp>
            <p:nvGrpSpPr>
              <p:cNvPr id="15" name="Grupo 14"/>
              <p:cNvGrpSpPr/>
              <p:nvPr/>
            </p:nvGrpSpPr>
            <p:grpSpPr>
              <a:xfrm>
                <a:off x="3154680" y="2235643"/>
                <a:ext cx="8779789" cy="3837562"/>
                <a:chOff x="649224" y="1789097"/>
                <a:chExt cx="10704576" cy="4620895"/>
              </a:xfrm>
            </p:grpSpPr>
            <p:sp>
              <p:nvSpPr>
                <p:cNvPr id="17" name="Rectángulo redondeado 16"/>
                <p:cNvSpPr/>
                <p:nvPr/>
              </p:nvSpPr>
              <p:spPr>
                <a:xfrm>
                  <a:off x="649224" y="1789097"/>
                  <a:ext cx="10704576" cy="462089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8" name="Grupo 17"/>
                <p:cNvGrpSpPr/>
                <p:nvPr/>
              </p:nvGrpSpPr>
              <p:grpSpPr>
                <a:xfrm>
                  <a:off x="888740" y="2045667"/>
                  <a:ext cx="10266940" cy="3793188"/>
                  <a:chOff x="888740" y="2045667"/>
                  <a:chExt cx="10266940" cy="3793188"/>
                </a:xfrm>
              </p:grpSpPr>
              <p:grpSp>
                <p:nvGrpSpPr>
                  <p:cNvPr id="19" name="Grupo 18"/>
                  <p:cNvGrpSpPr/>
                  <p:nvPr/>
                </p:nvGrpSpPr>
                <p:grpSpPr>
                  <a:xfrm>
                    <a:off x="3748406" y="2801630"/>
                    <a:ext cx="2219418" cy="2376093"/>
                    <a:chOff x="3748406" y="2801630"/>
                    <a:chExt cx="2219418" cy="2376093"/>
                  </a:xfrm>
                </p:grpSpPr>
                <p:sp>
                  <p:nvSpPr>
                    <p:cNvPr id="40" name="Triángulo isósceles 39"/>
                    <p:cNvSpPr/>
                    <p:nvPr/>
                  </p:nvSpPr>
                  <p:spPr>
                    <a:xfrm>
                      <a:off x="3748406" y="3053388"/>
                      <a:ext cx="2219418" cy="2121763"/>
                    </a:xfrm>
                    <a:prstGeom prst="triangle">
                      <a:avLst/>
                    </a:prstGeom>
                    <a:ln w="19050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a:ln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1" name="Rectángulo 40"/>
                    <p:cNvSpPr/>
                    <p:nvPr/>
                  </p:nvSpPr>
                  <p:spPr>
                    <a:xfrm rot="1648370">
                      <a:off x="3842227" y="2801630"/>
                      <a:ext cx="452761" cy="2376093"/>
                    </a:xfrm>
                    <a:prstGeom prst="rect">
                      <a:avLst/>
                    </a:prstGeom>
                    <a:ln w="19050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a:ln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0" name="Conector 19"/>
                  <p:cNvSpPr/>
                  <p:nvPr/>
                </p:nvSpPr>
                <p:spPr>
                  <a:xfrm>
                    <a:off x="2009629" y="3570726"/>
                    <a:ext cx="807868" cy="861134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Conector 20"/>
                  <p:cNvSpPr/>
                  <p:nvPr/>
                </p:nvSpPr>
                <p:spPr>
                  <a:xfrm>
                    <a:off x="7185730" y="2097116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Conector 21"/>
                  <p:cNvSpPr/>
                  <p:nvPr/>
                </p:nvSpPr>
                <p:spPr>
                  <a:xfrm>
                    <a:off x="7185730" y="3078907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Conector 22"/>
                  <p:cNvSpPr/>
                  <p:nvPr/>
                </p:nvSpPr>
                <p:spPr>
                  <a:xfrm>
                    <a:off x="7196085" y="4046099"/>
                    <a:ext cx="807868" cy="813145"/>
                  </a:xfrm>
                  <a:prstGeom prst="flowChartConnector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Conector 23"/>
                  <p:cNvSpPr/>
                  <p:nvPr/>
                </p:nvSpPr>
                <p:spPr>
                  <a:xfrm>
                    <a:off x="7205708" y="4996147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" name="CuadroTexto 24"/>
                  <p:cNvSpPr txBox="1"/>
                  <p:nvPr/>
                </p:nvSpPr>
                <p:spPr>
                  <a:xfrm>
                    <a:off x="888740" y="3284143"/>
                    <a:ext cx="1036180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i="1" dirty="0" smtClean="0">
                        <a:solidFill>
                          <a:schemeClr val="bg1"/>
                        </a:solidFill>
                        <a:latin typeface="Abadi"/>
                      </a:rPr>
                      <a:t>Space x falcon 9 </a:t>
                    </a:r>
                  </a:p>
                  <a:p>
                    <a:r>
                      <a:rPr lang="en-US" i="1" dirty="0" smtClean="0">
                        <a:solidFill>
                          <a:schemeClr val="bg1"/>
                        </a:solidFill>
                        <a:latin typeface="Abadi"/>
                      </a:rPr>
                      <a:t>data</a:t>
                    </a:r>
                    <a:endParaRPr lang="en-US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26" name="Rectángulo 25"/>
                  <p:cNvSpPr/>
                  <p:nvPr/>
                </p:nvSpPr>
                <p:spPr>
                  <a:xfrm>
                    <a:off x="8152660" y="2278530"/>
                    <a:ext cx="1310936" cy="86177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err="1" smtClean="0">
                        <a:solidFill>
                          <a:schemeClr val="bg1"/>
                        </a:solidFill>
                        <a:latin typeface="Abadi"/>
                      </a:rPr>
                      <a:t>Api</a:t>
                    </a:r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 Data Source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  <a:p>
                    <a:endParaRPr lang="en-US" dirty="0"/>
                  </a:p>
                </p:txBody>
              </p:sp>
              <p:sp>
                <p:nvSpPr>
                  <p:cNvPr id="27" name="Rectángulo 26"/>
                  <p:cNvSpPr/>
                  <p:nvPr/>
                </p:nvSpPr>
                <p:spPr>
                  <a:xfrm>
                    <a:off x="8080507" y="5007858"/>
                    <a:ext cx="3075173" cy="830997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Data Structure ,</a:t>
                    </a:r>
                  </a:p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 (90 row instance, and 17 columns)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28" name="Rectángulo 27"/>
                  <p:cNvSpPr/>
                  <p:nvPr/>
                </p:nvSpPr>
                <p:spPr>
                  <a:xfrm>
                    <a:off x="8209993" y="3275241"/>
                    <a:ext cx="1673535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Data Filtering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29" name="Rectángulo 28"/>
                  <p:cNvSpPr/>
                  <p:nvPr/>
                </p:nvSpPr>
                <p:spPr>
                  <a:xfrm>
                    <a:off x="8162642" y="4262583"/>
                    <a:ext cx="2289409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Missing value Handling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cxnSp>
                <p:nvCxnSpPr>
                  <p:cNvPr id="30" name="Conector recto 29"/>
                  <p:cNvCxnSpPr/>
                  <p:nvPr/>
                </p:nvCxnSpPr>
                <p:spPr>
                  <a:xfrm flipH="1">
                    <a:off x="4661395" y="2615625"/>
                    <a:ext cx="2378759" cy="1383773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Conector recto 30"/>
                  <p:cNvCxnSpPr/>
                  <p:nvPr/>
                </p:nvCxnSpPr>
                <p:spPr>
                  <a:xfrm flipH="1">
                    <a:off x="4633936" y="3652605"/>
                    <a:ext cx="2260641" cy="512795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ector recto 31"/>
                  <p:cNvCxnSpPr/>
                  <p:nvPr/>
                </p:nvCxnSpPr>
                <p:spPr>
                  <a:xfrm flipH="1" flipV="1">
                    <a:off x="4633936" y="4271622"/>
                    <a:ext cx="2392734" cy="329514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Conector recto 32"/>
                  <p:cNvCxnSpPr/>
                  <p:nvPr/>
                </p:nvCxnSpPr>
                <p:spPr>
                  <a:xfrm flipH="1" flipV="1">
                    <a:off x="4726237" y="4452670"/>
                    <a:ext cx="2319094" cy="944856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Conector 33"/>
                  <p:cNvSpPr/>
                  <p:nvPr/>
                </p:nvSpPr>
                <p:spPr>
                  <a:xfrm>
                    <a:off x="7324982" y="2250098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Conector 34"/>
                  <p:cNvSpPr/>
                  <p:nvPr/>
                </p:nvSpPr>
                <p:spPr>
                  <a:xfrm>
                    <a:off x="2156572" y="3745809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Conector 35"/>
                  <p:cNvSpPr/>
                  <p:nvPr/>
                </p:nvSpPr>
                <p:spPr>
                  <a:xfrm>
                    <a:off x="7353479" y="5130735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Conector 36"/>
                  <p:cNvSpPr/>
                  <p:nvPr/>
                </p:nvSpPr>
                <p:spPr>
                  <a:xfrm>
                    <a:off x="7340281" y="4184163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" name="Conector 37"/>
                  <p:cNvSpPr/>
                  <p:nvPr/>
                </p:nvSpPr>
                <p:spPr>
                  <a:xfrm>
                    <a:off x="7340281" y="3237883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CuadroTexto 38"/>
                  <p:cNvSpPr txBox="1"/>
                  <p:nvPr/>
                </p:nvSpPr>
                <p:spPr>
                  <a:xfrm>
                    <a:off x="2702822" y="2045667"/>
                    <a:ext cx="427432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i="1" u="sng" dirty="0" smtClean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badi" panose="020B0604020104020204"/>
                      </a:rPr>
                      <a:t>Data Collection Flow Chart</a:t>
                    </a:r>
                    <a:endParaRPr lang="en-US" b="1" i="1" u="sng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badi" panose="020B0604020104020204"/>
                    </a:endParaRPr>
                  </a:p>
                </p:txBody>
              </p:sp>
            </p:grpSp>
          </p:grpSp>
          <p:cxnSp>
            <p:nvCxnSpPr>
              <p:cNvPr id="16" name="Conector recto 15"/>
              <p:cNvCxnSpPr/>
              <p:nvPr/>
            </p:nvCxnSpPr>
            <p:spPr>
              <a:xfrm flipH="1" flipV="1">
                <a:off x="5031837" y="4117735"/>
                <a:ext cx="1435801" cy="3669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sysDash"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riángulo isósceles 13"/>
            <p:cNvSpPr/>
            <p:nvPr/>
          </p:nvSpPr>
          <p:spPr>
            <a:xfrm rot="413959">
              <a:off x="6152809" y="3869820"/>
              <a:ext cx="552954" cy="625571"/>
            </a:xfrm>
            <a:prstGeom prst="triangl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87991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Appendix / Local ( power point) Flow Charts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42" name="Grupo 41"/>
          <p:cNvGrpSpPr/>
          <p:nvPr/>
        </p:nvGrpSpPr>
        <p:grpSpPr>
          <a:xfrm>
            <a:off x="4261197" y="1774855"/>
            <a:ext cx="3533227" cy="4654971"/>
            <a:chOff x="7338989" y="1890799"/>
            <a:chExt cx="3533227" cy="4654971"/>
          </a:xfrm>
        </p:grpSpPr>
        <p:grpSp>
          <p:nvGrpSpPr>
            <p:cNvPr id="43" name="Grupo 42"/>
            <p:cNvGrpSpPr/>
            <p:nvPr/>
          </p:nvGrpSpPr>
          <p:grpSpPr>
            <a:xfrm>
              <a:off x="7338989" y="1890799"/>
              <a:ext cx="2979985" cy="4654971"/>
              <a:chOff x="7078595" y="1673352"/>
              <a:chExt cx="3208405" cy="4872420"/>
            </a:xfrm>
          </p:grpSpPr>
          <p:grpSp>
            <p:nvGrpSpPr>
              <p:cNvPr id="45" name="Grupo 44"/>
              <p:cNvGrpSpPr/>
              <p:nvPr/>
            </p:nvGrpSpPr>
            <p:grpSpPr>
              <a:xfrm>
                <a:off x="7078595" y="1673352"/>
                <a:ext cx="3208405" cy="4872420"/>
                <a:chOff x="4481699" y="1152144"/>
                <a:chExt cx="4067941" cy="5499726"/>
              </a:xfrm>
            </p:grpSpPr>
            <p:grpSp>
              <p:nvGrpSpPr>
                <p:cNvPr id="52" name="Grupo 51"/>
                <p:cNvGrpSpPr/>
                <p:nvPr/>
              </p:nvGrpSpPr>
              <p:grpSpPr>
                <a:xfrm>
                  <a:off x="4481699" y="1152144"/>
                  <a:ext cx="4067941" cy="5499726"/>
                  <a:chOff x="4481699" y="1152144"/>
                  <a:chExt cx="4067941" cy="5499726"/>
                </a:xfrm>
              </p:grpSpPr>
              <p:cxnSp>
                <p:nvCxnSpPr>
                  <p:cNvPr id="59" name="Conector recto 58"/>
                  <p:cNvCxnSpPr/>
                  <p:nvPr/>
                </p:nvCxnSpPr>
                <p:spPr>
                  <a:xfrm flipV="1">
                    <a:off x="5346799" y="5386128"/>
                    <a:ext cx="0" cy="156418"/>
                  </a:xfrm>
                  <a:prstGeom prst="line">
                    <a:avLst/>
                  </a:prstGeom>
                  <a:ln w="19050">
                    <a:solidFill>
                      <a:srgbClr val="FFC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0" name="Grupo 59"/>
                  <p:cNvGrpSpPr/>
                  <p:nvPr/>
                </p:nvGrpSpPr>
                <p:grpSpPr>
                  <a:xfrm>
                    <a:off x="4481699" y="1152144"/>
                    <a:ext cx="4067941" cy="5499726"/>
                    <a:chOff x="4481699" y="1155680"/>
                    <a:chExt cx="4100441" cy="5496190"/>
                  </a:xfrm>
                </p:grpSpPr>
                <p:cxnSp>
                  <p:nvCxnSpPr>
                    <p:cNvPr id="61" name="Conector recto 60"/>
                    <p:cNvCxnSpPr/>
                    <p:nvPr/>
                  </p:nvCxnSpPr>
                  <p:spPr>
                    <a:xfrm flipV="1">
                      <a:off x="7808977" y="5393263"/>
                      <a:ext cx="0" cy="156418"/>
                    </a:xfrm>
                    <a:prstGeom prst="line">
                      <a:avLst/>
                    </a:prstGeom>
                    <a:ln w="19050">
                      <a:solidFill>
                        <a:srgbClr val="FFC00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62" name="Grupo 61"/>
                    <p:cNvGrpSpPr/>
                    <p:nvPr/>
                  </p:nvGrpSpPr>
                  <p:grpSpPr>
                    <a:xfrm>
                      <a:off x="4481699" y="1155680"/>
                      <a:ext cx="4100441" cy="5496190"/>
                      <a:chOff x="4481699" y="1155680"/>
                      <a:chExt cx="4100441" cy="5496190"/>
                    </a:xfrm>
                  </p:grpSpPr>
                  <p:grpSp>
                    <p:nvGrpSpPr>
                      <p:cNvPr id="63" name="Grupo 62"/>
                      <p:cNvGrpSpPr/>
                      <p:nvPr/>
                    </p:nvGrpSpPr>
                    <p:grpSpPr>
                      <a:xfrm rot="5400000">
                        <a:off x="3783825" y="1853554"/>
                        <a:ext cx="5496190" cy="4100441"/>
                        <a:chOff x="2476472" y="1721656"/>
                        <a:chExt cx="6985187" cy="4728164"/>
                      </a:xfrm>
                    </p:grpSpPr>
                    <p:sp>
                      <p:nvSpPr>
                        <p:cNvPr id="73" name="Forma libre 72"/>
                        <p:cNvSpPr/>
                        <p:nvPr/>
                      </p:nvSpPr>
                      <p:spPr>
                        <a:xfrm rot="16200000">
                          <a:off x="1977704" y="3654380"/>
                          <a:ext cx="1995071" cy="997535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5" tIns="62236" rIns="62238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/>
                        </a:p>
                      </p:txBody>
                    </p:sp>
                    <p:sp>
                      <p:nvSpPr>
                        <p:cNvPr id="74" name="Forma libre 73"/>
                        <p:cNvSpPr/>
                        <p:nvPr/>
                      </p:nvSpPr>
                      <p:spPr>
                        <a:xfrm rot="16200000">
                          <a:off x="4900783" y="3640279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8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75" name="Forma libre 74"/>
                        <p:cNvSpPr/>
                        <p:nvPr/>
                      </p:nvSpPr>
                      <p:spPr>
                        <a:xfrm rot="16200000">
                          <a:off x="7965356" y="3607774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8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76" name="Forma libre 75"/>
                        <p:cNvSpPr/>
                        <p:nvPr/>
                      </p:nvSpPr>
                      <p:spPr>
                        <a:xfrm rot="16200000">
                          <a:off x="6354104" y="2220425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7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77" name="Forma libre 76"/>
                        <p:cNvSpPr/>
                        <p:nvPr/>
                      </p:nvSpPr>
                      <p:spPr>
                        <a:xfrm rot="16200000">
                          <a:off x="3447463" y="3654385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5" tIns="62236" rIns="62238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78" name="Forma libre 77"/>
                        <p:cNvSpPr/>
                        <p:nvPr/>
                      </p:nvSpPr>
                      <p:spPr>
                        <a:xfrm rot="16200000">
                          <a:off x="6354104" y="4953517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7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</p:grpSp>
                  <p:cxnSp>
                    <p:nvCxnSpPr>
                      <p:cNvPr id="64" name="Conector recto de flecha 63"/>
                      <p:cNvCxnSpPr/>
                      <p:nvPr/>
                    </p:nvCxnSpPr>
                    <p:spPr>
                      <a:xfrm flipH="1">
                        <a:off x="6473455" y="1958862"/>
                        <a:ext cx="1" cy="313576"/>
                      </a:xfrm>
                      <a:prstGeom prst="straightConnector1">
                        <a:avLst/>
                      </a:prstGeom>
                      <a:ln w="19050"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5" name="Conector recto de flecha 64"/>
                      <p:cNvCxnSpPr/>
                      <p:nvPr/>
                    </p:nvCxnSpPr>
                    <p:spPr>
                      <a:xfrm flipH="1">
                        <a:off x="6460766" y="3105090"/>
                        <a:ext cx="1" cy="313576"/>
                      </a:xfrm>
                      <a:prstGeom prst="straightConnector1">
                        <a:avLst/>
                      </a:prstGeom>
                      <a:ln w="19050"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66" name="Grupo 65"/>
                      <p:cNvGrpSpPr/>
                      <p:nvPr/>
                    </p:nvGrpSpPr>
                    <p:grpSpPr>
                      <a:xfrm>
                        <a:off x="5346799" y="4240556"/>
                        <a:ext cx="2462177" cy="358629"/>
                        <a:chOff x="5346799" y="4240556"/>
                        <a:chExt cx="2462177" cy="358629"/>
                      </a:xfrm>
                    </p:grpSpPr>
                    <p:cxnSp>
                      <p:nvCxnSpPr>
                        <p:cNvPr id="69" name="Conector recto 68"/>
                        <p:cNvCxnSpPr/>
                        <p:nvPr/>
                      </p:nvCxnSpPr>
                      <p:spPr>
                        <a:xfrm>
                          <a:off x="6460767" y="4240556"/>
                          <a:ext cx="0" cy="175996"/>
                        </a:xfrm>
                        <a:prstGeom prst="line">
                          <a:avLst/>
                        </a:pr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0" name="Conector recto 69"/>
                        <p:cNvCxnSpPr/>
                        <p:nvPr/>
                      </p:nvCxnSpPr>
                      <p:spPr>
                        <a:xfrm>
                          <a:off x="5346799" y="4416552"/>
                          <a:ext cx="2462177" cy="0"/>
                        </a:xfrm>
                        <a:prstGeom prst="line">
                          <a:avLst/>
                        </a:pr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1" name="Conector recto de flecha 70"/>
                        <p:cNvCxnSpPr/>
                        <p:nvPr/>
                      </p:nvCxnSpPr>
                      <p:spPr>
                        <a:xfrm>
                          <a:off x="5346799" y="4416552"/>
                          <a:ext cx="0" cy="182633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rgbClr val="FFC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2" name="Conector recto de flecha 71"/>
                        <p:cNvCxnSpPr/>
                        <p:nvPr/>
                      </p:nvCxnSpPr>
                      <p:spPr>
                        <a:xfrm>
                          <a:off x="7808976" y="4416552"/>
                          <a:ext cx="0" cy="182633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rgbClr val="FFC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cxnSp>
                    <p:nvCxnSpPr>
                      <p:cNvPr id="67" name="Conector recto 66"/>
                      <p:cNvCxnSpPr/>
                      <p:nvPr/>
                    </p:nvCxnSpPr>
                    <p:spPr>
                      <a:xfrm rot="10800000">
                        <a:off x="5346800" y="5549680"/>
                        <a:ext cx="2462177" cy="0"/>
                      </a:xfrm>
                      <a:prstGeom prst="line">
                        <a:avLst/>
                      </a:prstGeom>
                      <a:ln w="19050">
                        <a:solidFill>
                          <a:srgbClr val="FFC00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8" name="Conector recto de flecha 67"/>
                      <p:cNvCxnSpPr/>
                      <p:nvPr/>
                    </p:nvCxnSpPr>
                    <p:spPr>
                      <a:xfrm flipH="1">
                        <a:off x="6513878" y="5549681"/>
                        <a:ext cx="1" cy="273216"/>
                      </a:xfrm>
                      <a:prstGeom prst="straightConnector1">
                        <a:avLst/>
                      </a:prstGeom>
                      <a:ln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53" name="Forma libre 52"/>
                <p:cNvSpPr/>
                <p:nvPr/>
              </p:nvSpPr>
              <p:spPr>
                <a:xfrm>
                  <a:off x="5840804" y="2424946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54" name="Forma libre 53"/>
                <p:cNvSpPr/>
                <p:nvPr/>
              </p:nvSpPr>
              <p:spPr>
                <a:xfrm>
                  <a:off x="5880908" y="5972568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55" name="Forma libre 54"/>
                <p:cNvSpPr/>
                <p:nvPr/>
              </p:nvSpPr>
              <p:spPr>
                <a:xfrm>
                  <a:off x="4729935" y="4703962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56" name="Forma libre 55"/>
                <p:cNvSpPr/>
                <p:nvPr/>
              </p:nvSpPr>
              <p:spPr>
                <a:xfrm>
                  <a:off x="7074533" y="4695441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57" name="Forma libre 56"/>
                <p:cNvSpPr/>
                <p:nvPr/>
              </p:nvSpPr>
              <p:spPr>
                <a:xfrm>
                  <a:off x="5840804" y="3534057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58" name="Forma libre 57"/>
                <p:cNvSpPr/>
                <p:nvPr/>
              </p:nvSpPr>
              <p:spPr>
                <a:xfrm>
                  <a:off x="5828216" y="1271383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</p:grpSp>
          <p:sp>
            <p:nvSpPr>
              <p:cNvPr id="46" name="CuadroTexto 45"/>
              <p:cNvSpPr txBox="1"/>
              <p:nvPr/>
            </p:nvSpPr>
            <p:spPr>
              <a:xfrm>
                <a:off x="8194011" y="1787641"/>
                <a:ext cx="898854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Abadi" panose="020B0604020104020204"/>
                  </a:rPr>
                  <a:t>Web </a:t>
                </a:r>
              </a:p>
              <a:p>
                <a:pPr algn="ctr"/>
                <a:r>
                  <a:rPr lang="en-US" sz="1200" dirty="0">
                    <a:latin typeface="Abadi" panose="020B0604020104020204"/>
                  </a:rPr>
                  <a:t>Scrapping</a:t>
                </a:r>
              </a:p>
            </p:txBody>
          </p:sp>
          <p:sp>
            <p:nvSpPr>
              <p:cNvPr id="47" name="CuadroTexto 46"/>
              <p:cNvSpPr txBox="1"/>
              <p:nvPr/>
            </p:nvSpPr>
            <p:spPr>
              <a:xfrm>
                <a:off x="8161378" y="2828526"/>
                <a:ext cx="931489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Wikipedia 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Page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48" name="CuadroTexto 47"/>
              <p:cNvSpPr txBox="1"/>
              <p:nvPr/>
            </p:nvSpPr>
            <p:spPr>
              <a:xfrm>
                <a:off x="8210993" y="3833053"/>
                <a:ext cx="902653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Data 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Collected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49" name="CuadroTexto 48"/>
              <p:cNvSpPr txBox="1"/>
              <p:nvPr/>
            </p:nvSpPr>
            <p:spPr>
              <a:xfrm>
                <a:off x="7307015" y="4914796"/>
                <a:ext cx="907778" cy="289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badi" panose="020B0604020104020204"/>
                  </a:rPr>
                  <a:t>121 Rows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50" name="CuadroTexto 49"/>
              <p:cNvSpPr txBox="1"/>
              <p:nvPr/>
            </p:nvSpPr>
            <p:spPr>
              <a:xfrm>
                <a:off x="9187462" y="4910120"/>
                <a:ext cx="989148" cy="289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badi" panose="020B0604020104020204"/>
                  </a:rPr>
                  <a:t>11 columns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51" name="CuadroTexto 50"/>
              <p:cNvSpPr txBox="1"/>
              <p:nvPr/>
            </p:nvSpPr>
            <p:spPr>
              <a:xfrm>
                <a:off x="8182158" y="5971505"/>
                <a:ext cx="1005304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Organized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Data Set</a:t>
                </a:r>
              </a:p>
            </p:txBody>
          </p:sp>
        </p:grpSp>
        <p:sp>
          <p:nvSpPr>
            <p:cNvPr id="44" name="CuadroTexto 43"/>
            <p:cNvSpPr txBox="1"/>
            <p:nvPr/>
          </p:nvSpPr>
          <p:spPr>
            <a:xfrm>
              <a:off x="9583134" y="3197458"/>
              <a:ext cx="1289082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Abadi" panose="020B0604020104020204"/>
                </a:rPr>
                <a:t>Data Collection / Scrapping</a:t>
              </a:r>
            </a:p>
            <a:p>
              <a:r>
                <a:rPr lang="en-US" sz="1700" dirty="0" smtClean="0">
                  <a:latin typeface="Abadi" panose="020B0604020104020204"/>
                </a:rPr>
                <a:t>Flow Chart</a:t>
              </a:r>
              <a:endParaRPr lang="en-US" sz="1700" dirty="0">
                <a:latin typeface="Abadi" panose="020B060402010402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9017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Appendix / Local ( power point) Flow Charts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41" name="Grupo 40"/>
          <p:cNvGrpSpPr/>
          <p:nvPr/>
        </p:nvGrpSpPr>
        <p:grpSpPr>
          <a:xfrm>
            <a:off x="471690" y="2101456"/>
            <a:ext cx="11389370" cy="3924117"/>
            <a:chOff x="265059" y="593260"/>
            <a:chExt cx="11490270" cy="4466543"/>
          </a:xfrm>
        </p:grpSpPr>
        <p:sp>
          <p:nvSpPr>
            <p:cNvPr id="79" name="CuadroTexto 78"/>
            <p:cNvSpPr txBox="1"/>
            <p:nvPr/>
          </p:nvSpPr>
          <p:spPr>
            <a:xfrm>
              <a:off x="265059" y="2569390"/>
              <a:ext cx="17269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Abadi"/>
                </a:rPr>
                <a:t> Predictive     Analytic models</a:t>
              </a:r>
            </a:p>
            <a:p>
              <a:pPr algn="ctr"/>
              <a:r>
                <a:rPr lang="en-US" dirty="0" smtClean="0">
                  <a:latin typeface="Abadi"/>
                </a:rPr>
                <a:t>Fit with data</a:t>
              </a:r>
              <a:endParaRPr lang="en-US" dirty="0">
                <a:latin typeface="Abadi"/>
              </a:endParaRPr>
            </a:p>
          </p:txBody>
        </p:sp>
        <p:sp>
          <p:nvSpPr>
            <p:cNvPr id="80" name="CuadroTexto 79"/>
            <p:cNvSpPr txBox="1"/>
            <p:nvPr/>
          </p:nvSpPr>
          <p:spPr>
            <a:xfrm>
              <a:off x="3775919" y="2156443"/>
              <a:ext cx="700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badi"/>
                </a:rPr>
                <a:t>SVM</a:t>
              </a:r>
              <a:endParaRPr lang="en-US" dirty="0">
                <a:latin typeface="Abadi"/>
              </a:endParaRPr>
            </a:p>
          </p:txBody>
        </p:sp>
        <p:sp>
          <p:nvSpPr>
            <p:cNvPr id="81" name="Rectángulo 80"/>
            <p:cNvSpPr/>
            <p:nvPr/>
          </p:nvSpPr>
          <p:spPr>
            <a:xfrm>
              <a:off x="3656753" y="1201869"/>
              <a:ext cx="21980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Abadi"/>
                </a:rPr>
                <a:t>Logistic Regression</a:t>
              </a:r>
            </a:p>
          </p:txBody>
        </p:sp>
        <p:sp>
          <p:nvSpPr>
            <p:cNvPr id="82" name="CuadroTexto 81"/>
            <p:cNvSpPr txBox="1"/>
            <p:nvPr/>
          </p:nvSpPr>
          <p:spPr>
            <a:xfrm>
              <a:off x="3640656" y="3664754"/>
              <a:ext cx="17222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solidFill>
                    <a:schemeClr val="accent1"/>
                  </a:solidFill>
                  <a:latin typeface="Abadi"/>
                </a:rPr>
                <a:t>Decission</a:t>
              </a:r>
              <a:r>
                <a:rPr lang="en-US" dirty="0" smtClean="0">
                  <a:solidFill>
                    <a:schemeClr val="accent1"/>
                  </a:solidFill>
                  <a:latin typeface="Abadi"/>
                </a:rPr>
                <a:t> Tree</a:t>
              </a:r>
              <a:endParaRPr lang="en-US" dirty="0">
                <a:solidFill>
                  <a:schemeClr val="accent1"/>
                </a:solidFill>
                <a:latin typeface="Abadi"/>
              </a:endParaRPr>
            </a:p>
          </p:txBody>
        </p:sp>
        <p:sp>
          <p:nvSpPr>
            <p:cNvPr id="83" name="CuadroTexto 82"/>
            <p:cNvSpPr txBox="1"/>
            <p:nvPr/>
          </p:nvSpPr>
          <p:spPr>
            <a:xfrm>
              <a:off x="3744640" y="4690471"/>
              <a:ext cx="708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badi"/>
                </a:rPr>
                <a:t>KNN</a:t>
              </a:r>
              <a:endParaRPr lang="en-US" dirty="0">
                <a:latin typeface="Abadi"/>
              </a:endParaRPr>
            </a:p>
          </p:txBody>
        </p:sp>
        <p:grpSp>
          <p:nvGrpSpPr>
            <p:cNvPr id="84" name="Grupo 83"/>
            <p:cNvGrpSpPr/>
            <p:nvPr/>
          </p:nvGrpSpPr>
          <p:grpSpPr>
            <a:xfrm>
              <a:off x="6518149" y="2117635"/>
              <a:ext cx="1999490" cy="1980783"/>
              <a:chOff x="1162975" y="1775534"/>
              <a:chExt cx="2619652" cy="2798230"/>
            </a:xfrm>
          </p:grpSpPr>
          <p:sp>
            <p:nvSpPr>
              <p:cNvPr id="112" name="Rectángulo 111"/>
              <p:cNvSpPr/>
              <p:nvPr/>
            </p:nvSpPr>
            <p:spPr>
              <a:xfrm>
                <a:off x="1162975" y="1775534"/>
                <a:ext cx="2618912" cy="27982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ángulo 112"/>
              <p:cNvSpPr/>
              <p:nvPr/>
            </p:nvSpPr>
            <p:spPr>
              <a:xfrm>
                <a:off x="1162975" y="3187083"/>
                <a:ext cx="1313895" cy="1386681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ángulo 113"/>
              <p:cNvSpPr/>
              <p:nvPr/>
            </p:nvSpPr>
            <p:spPr>
              <a:xfrm>
                <a:off x="2468732" y="1775534"/>
                <a:ext cx="1313895" cy="1411549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5" name="Conector recto de flecha 84"/>
            <p:cNvCxnSpPr/>
            <p:nvPr/>
          </p:nvCxnSpPr>
          <p:spPr>
            <a:xfrm flipV="1">
              <a:off x="4697004" y="4091699"/>
              <a:ext cx="1471425" cy="697739"/>
            </a:xfrm>
            <a:prstGeom prst="straightConnector1">
              <a:avLst/>
            </a:prstGeom>
            <a:ln w="190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de flecha 85"/>
            <p:cNvCxnSpPr/>
            <p:nvPr/>
          </p:nvCxnSpPr>
          <p:spPr>
            <a:xfrm flipV="1">
              <a:off x="5344357" y="3355760"/>
              <a:ext cx="941033" cy="37083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de flecha 86"/>
            <p:cNvCxnSpPr/>
            <p:nvPr/>
          </p:nvCxnSpPr>
          <p:spPr>
            <a:xfrm>
              <a:off x="4630637" y="2433423"/>
              <a:ext cx="1587575" cy="401065"/>
            </a:xfrm>
            <a:prstGeom prst="straightConnector1">
              <a:avLst/>
            </a:prstGeom>
            <a:ln w="190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de flecha 87"/>
            <p:cNvCxnSpPr/>
            <p:nvPr/>
          </p:nvCxnSpPr>
          <p:spPr>
            <a:xfrm>
              <a:off x="5814873" y="1594557"/>
              <a:ext cx="485567" cy="4228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Grupo 88"/>
            <p:cNvGrpSpPr/>
            <p:nvPr/>
          </p:nvGrpSpPr>
          <p:grpSpPr>
            <a:xfrm>
              <a:off x="6084437" y="593260"/>
              <a:ext cx="2860701" cy="1261730"/>
              <a:chOff x="5859263" y="317105"/>
              <a:chExt cx="2956264" cy="1238647"/>
            </a:xfrm>
          </p:grpSpPr>
          <p:sp>
            <p:nvSpPr>
              <p:cNvPr id="110" name="Elipse 109"/>
              <p:cNvSpPr/>
              <p:nvPr/>
            </p:nvSpPr>
            <p:spPr>
              <a:xfrm>
                <a:off x="5859263" y="317105"/>
                <a:ext cx="2956264" cy="123864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CuadroTexto 110"/>
              <p:cNvSpPr txBox="1"/>
              <p:nvPr/>
            </p:nvSpPr>
            <p:spPr>
              <a:xfrm>
                <a:off x="5973626" y="699785"/>
                <a:ext cx="2727537" cy="5846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  <a:latin typeface="Abadi"/>
                  </a:rPr>
                  <a:t>confusion matrixes</a:t>
                </a:r>
              </a:p>
              <a:p>
                <a:pPr algn="ctr"/>
                <a:r>
                  <a:rPr lang="en-US" sz="1400" dirty="0" smtClean="0">
                    <a:solidFill>
                      <a:schemeClr val="bg1"/>
                    </a:solidFill>
                    <a:latin typeface="Abadi"/>
                  </a:rPr>
                  <a:t>results</a:t>
                </a:r>
                <a:endParaRPr lang="en-US" sz="1400" dirty="0">
                  <a:solidFill>
                    <a:schemeClr val="bg1"/>
                  </a:solidFill>
                  <a:latin typeface="Abadi"/>
                </a:endParaRPr>
              </a:p>
            </p:txBody>
          </p:sp>
        </p:grpSp>
        <p:grpSp>
          <p:nvGrpSpPr>
            <p:cNvPr id="90" name="Grupo 89"/>
            <p:cNvGrpSpPr/>
            <p:nvPr/>
          </p:nvGrpSpPr>
          <p:grpSpPr>
            <a:xfrm>
              <a:off x="1952361" y="1280102"/>
              <a:ext cx="1666518" cy="3690016"/>
              <a:chOff x="1952361" y="1280102"/>
              <a:chExt cx="1666518" cy="3690016"/>
            </a:xfrm>
          </p:grpSpPr>
          <p:sp>
            <p:nvSpPr>
              <p:cNvPr id="93" name="Conector 92"/>
              <p:cNvSpPr/>
              <p:nvPr/>
            </p:nvSpPr>
            <p:spPr>
              <a:xfrm>
                <a:off x="3341745" y="1280102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rgbClr val="D0CE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Conector 93"/>
              <p:cNvSpPr/>
              <p:nvPr/>
            </p:nvSpPr>
            <p:spPr>
              <a:xfrm>
                <a:off x="3346723" y="2153776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rgbClr val="D0CEC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Conector 94"/>
              <p:cNvSpPr/>
              <p:nvPr/>
            </p:nvSpPr>
            <p:spPr>
              <a:xfrm>
                <a:off x="3332079" y="3754439"/>
                <a:ext cx="269734" cy="279647"/>
              </a:xfrm>
              <a:prstGeom prst="flowChartConnector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Conector 95"/>
              <p:cNvSpPr/>
              <p:nvPr/>
            </p:nvSpPr>
            <p:spPr>
              <a:xfrm>
                <a:off x="3349145" y="4690471"/>
                <a:ext cx="269734" cy="279647"/>
              </a:xfrm>
              <a:prstGeom prst="flowChartConnector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7" name="Grupo 96"/>
              <p:cNvGrpSpPr/>
              <p:nvPr/>
            </p:nvGrpSpPr>
            <p:grpSpPr>
              <a:xfrm>
                <a:off x="1952361" y="1506291"/>
                <a:ext cx="1272492" cy="3283147"/>
                <a:chOff x="8967358" y="2576176"/>
                <a:chExt cx="1272492" cy="3446015"/>
              </a:xfrm>
            </p:grpSpPr>
            <p:grpSp>
              <p:nvGrpSpPr>
                <p:cNvPr id="98" name="Grupo 97"/>
                <p:cNvGrpSpPr/>
                <p:nvPr/>
              </p:nvGrpSpPr>
              <p:grpSpPr>
                <a:xfrm>
                  <a:off x="8967358" y="3380855"/>
                  <a:ext cx="1272492" cy="1706839"/>
                  <a:chOff x="6646390" y="4428240"/>
                  <a:chExt cx="1272492" cy="1490670"/>
                </a:xfrm>
              </p:grpSpPr>
              <p:grpSp>
                <p:nvGrpSpPr>
                  <p:cNvPr id="105" name="Grupo 104"/>
                  <p:cNvGrpSpPr/>
                  <p:nvPr/>
                </p:nvGrpSpPr>
                <p:grpSpPr>
                  <a:xfrm>
                    <a:off x="6750220" y="4525807"/>
                    <a:ext cx="1103053" cy="1393103"/>
                    <a:chOff x="6358631" y="2188346"/>
                    <a:chExt cx="1103053" cy="1695634"/>
                  </a:xfrm>
                </p:grpSpPr>
                <p:sp>
                  <p:nvSpPr>
                    <p:cNvPr id="107" name="Abrir llave 106"/>
                    <p:cNvSpPr/>
                    <p:nvPr/>
                  </p:nvSpPr>
                  <p:spPr>
                    <a:xfrm>
                      <a:off x="6358631" y="2188346"/>
                      <a:ext cx="998739" cy="1695634"/>
                    </a:xfrm>
                    <a:prstGeom prst="leftBrace">
                      <a:avLst/>
                    </a:prstGeom>
                    <a:ln w="28575"/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8" name="Conector recto de flecha 107"/>
                    <p:cNvCxnSpPr/>
                    <p:nvPr/>
                  </p:nvCxnSpPr>
                  <p:spPr>
                    <a:xfrm>
                      <a:off x="7286349" y="3883980"/>
                      <a:ext cx="175335" cy="0"/>
                    </a:xfrm>
                    <a:prstGeom prst="straightConnector1">
                      <a:avLst/>
                    </a:prstGeom>
                    <a:ln w="28575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9" name="Conector recto de flecha 108"/>
                    <p:cNvCxnSpPr/>
                    <p:nvPr/>
                  </p:nvCxnSpPr>
                  <p:spPr>
                    <a:xfrm>
                      <a:off x="7258975" y="2188346"/>
                      <a:ext cx="175335" cy="0"/>
                    </a:xfrm>
                    <a:prstGeom prst="straightConnector1">
                      <a:avLst/>
                    </a:prstGeom>
                    <a:ln w="28575"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06" name="Rectángulo 105"/>
                  <p:cNvSpPr/>
                  <p:nvPr/>
                </p:nvSpPr>
                <p:spPr>
                  <a:xfrm>
                    <a:off x="6646390" y="4428240"/>
                    <a:ext cx="1272492" cy="791832"/>
                  </a:xfrm>
                  <a:prstGeom prst="rect">
                    <a:avLst/>
                  </a:prstGeom>
                  <a:solidFill>
                    <a:srgbClr val="F2F4F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rgbClr val="F2F4F8"/>
                      </a:solidFill>
                    </a:endParaRPr>
                  </a:p>
                </p:txBody>
              </p:sp>
            </p:grpSp>
            <p:grpSp>
              <p:nvGrpSpPr>
                <p:cNvPr id="99" name="Grupo 98"/>
                <p:cNvGrpSpPr/>
                <p:nvPr/>
              </p:nvGrpSpPr>
              <p:grpSpPr>
                <a:xfrm>
                  <a:off x="9110124" y="2576176"/>
                  <a:ext cx="1069020" cy="3446015"/>
                  <a:chOff x="9194186" y="2590929"/>
                  <a:chExt cx="1069020" cy="3446015"/>
                </a:xfrm>
              </p:grpSpPr>
              <p:grpSp>
                <p:nvGrpSpPr>
                  <p:cNvPr id="100" name="Grupo 99"/>
                  <p:cNvGrpSpPr/>
                  <p:nvPr/>
                </p:nvGrpSpPr>
                <p:grpSpPr>
                  <a:xfrm>
                    <a:off x="9194186" y="2590929"/>
                    <a:ext cx="1069020" cy="3446015"/>
                    <a:chOff x="6391923" y="1313895"/>
                    <a:chExt cx="1069020" cy="3446015"/>
                  </a:xfrm>
                </p:grpSpPr>
                <p:sp>
                  <p:nvSpPr>
                    <p:cNvPr id="102" name="Abrir llave 101"/>
                    <p:cNvSpPr/>
                    <p:nvPr/>
                  </p:nvSpPr>
                  <p:spPr>
                    <a:xfrm>
                      <a:off x="6391923" y="1313895"/>
                      <a:ext cx="932156" cy="3444536"/>
                    </a:xfrm>
                    <a:prstGeom prst="leftBrace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3" name="Conector recto de flecha 102"/>
                    <p:cNvCxnSpPr/>
                    <p:nvPr/>
                  </p:nvCxnSpPr>
                  <p:spPr>
                    <a:xfrm>
                      <a:off x="7182035" y="1313895"/>
                      <a:ext cx="175335" cy="0"/>
                    </a:xfrm>
                    <a:prstGeom prst="straightConnector1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4" name="Conector recto de flecha 103"/>
                    <p:cNvCxnSpPr/>
                    <p:nvPr/>
                  </p:nvCxnSpPr>
                  <p:spPr>
                    <a:xfrm>
                      <a:off x="7285608" y="4759910"/>
                      <a:ext cx="175335" cy="0"/>
                    </a:xfrm>
                    <a:prstGeom prst="straightConnector1">
                      <a:avLst/>
                    </a:prstGeom>
                    <a:ln>
                      <a:solidFill>
                        <a:schemeClr val="bg2">
                          <a:lumMod val="50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01" name="Conector recto de flecha 72"/>
                  <p:cNvCxnSpPr/>
                  <p:nvPr/>
                </p:nvCxnSpPr>
                <p:spPr>
                  <a:xfrm rot="5400000" flipH="1" flipV="1">
                    <a:off x="9822978" y="3256005"/>
                    <a:ext cx="219456" cy="543263"/>
                  </a:xfrm>
                  <a:prstGeom prst="curvedConnector2">
                    <a:avLst/>
                  </a:prstGeom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91" name="Flecha a la derecha con bandas 90"/>
            <p:cNvSpPr/>
            <p:nvPr/>
          </p:nvSpPr>
          <p:spPr>
            <a:xfrm>
              <a:off x="8648792" y="2806056"/>
              <a:ext cx="1127464" cy="735123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ángulo redondeado 91"/>
            <p:cNvSpPr/>
            <p:nvPr/>
          </p:nvSpPr>
          <p:spPr>
            <a:xfrm>
              <a:off x="9873263" y="2683121"/>
              <a:ext cx="1882066" cy="958208"/>
            </a:xfrm>
            <a:prstGeom prst="roundRect">
              <a:avLst/>
            </a:prstGeom>
            <a:solidFill>
              <a:srgbClr val="F2F4F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>
                  <a:solidFill>
                    <a:srgbClr val="4472C4"/>
                  </a:solidFill>
                  <a:latin typeface="Abadi"/>
                </a:rPr>
                <a:t>Decission</a:t>
              </a:r>
              <a:r>
                <a:rPr lang="en-US" dirty="0">
                  <a:solidFill>
                    <a:srgbClr val="4472C4"/>
                  </a:solidFill>
                  <a:latin typeface="Abadi"/>
                </a:rPr>
                <a:t> </a:t>
              </a:r>
              <a:r>
                <a:rPr lang="en-US" dirty="0" smtClean="0">
                  <a:solidFill>
                    <a:srgbClr val="4472C4"/>
                  </a:solidFill>
                  <a:latin typeface="Abadi"/>
                </a:rPr>
                <a:t>Tree</a:t>
              </a:r>
            </a:p>
            <a:p>
              <a:r>
                <a:rPr lang="en-US" dirty="0" smtClean="0">
                  <a:solidFill>
                    <a:srgbClr val="4472C4"/>
                  </a:solidFill>
                  <a:latin typeface="Abadi"/>
                </a:rPr>
                <a:t>    (the most effective one)</a:t>
              </a:r>
              <a:endParaRPr lang="en-US" dirty="0">
                <a:solidFill>
                  <a:srgbClr val="4472C4"/>
                </a:solidFill>
                <a:latin typeface="Abad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73890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284084" y="1390110"/>
            <a:ext cx="11401947" cy="503710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0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API /  </a:t>
            </a: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Webscrapping</a:t>
            </a: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						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9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19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process the data , to eliminate missing entries and we encoded categorical features using one - hot  encoding 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 In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end we 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end up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90 rows/ instances  and 83 columns or 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</a:t>
            </a:r>
            <a:endParaRPr lang="en-US" sz="1900" b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9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19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</a:t>
            </a:r>
            <a:r>
              <a:rPr lang="en-US" sz="19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endParaRPr lang="en-US" sz="19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Pandas and </a:t>
            </a: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Numpy</a:t>
            </a: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: We used Line Charts, Bar Charts , Scatter Plots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Sql</a:t>
            </a: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/</a:t>
            </a: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Ipython</a:t>
            </a:r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(Function)/</a:t>
            </a:r>
            <a:r>
              <a:rPr lang="en-US" sz="19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Sqlite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310718" y="1282823"/>
            <a:ext cx="10440139" cy="55751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Folium and </a:t>
            </a:r>
            <a:r>
              <a:rPr lang="en-US" sz="64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</a:t>
            </a:r>
            <a:r>
              <a:rPr lang="en-US" sz="64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Dash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64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Matplot</a:t>
            </a: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library and </a:t>
            </a:r>
            <a:r>
              <a:rPr lang="en-US" sz="64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Seaborn</a:t>
            </a:r>
            <a:endParaRPr lang="en-US" sz="64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Folium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6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Markers, circles and lines  </a:t>
            </a:r>
            <a:r>
              <a:rPr lang="en-US" sz="6400" b="1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delimitate the launching areas</a:t>
            </a:r>
            <a:r>
              <a:rPr lang="en-US" sz="6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 their proximity to railroads, highways and main highways within the folium map. </a:t>
            </a:r>
            <a:r>
              <a:rPr lang="en-US" sz="6400" b="1" i="1" u="sng" dirty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A geographical approach was intended for the correct utilization of resources and </a:t>
            </a:r>
            <a:r>
              <a:rPr lang="en-US" sz="6400" b="1" i="1" u="sng" dirty="0" err="1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logistcs</a:t>
            </a:r>
            <a:r>
              <a:rPr lang="en-US" sz="6400" b="1" i="1" u="sng" dirty="0" smtClean="0">
                <a:solidFill>
                  <a:schemeClr val="accent3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.</a:t>
            </a:r>
            <a:endParaRPr lang="en-US" sz="64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i="1" dirty="0" smtClean="0">
                <a:solidFill>
                  <a:schemeClr val="tx1"/>
                </a:solidFill>
                <a:latin typeface="Abadi"/>
              </a:rPr>
              <a:t>Dash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Interactive Scatter Plots / Pie Charts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using classification </a:t>
            </a:r>
            <a:r>
              <a:rPr lang="en-US" sz="64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64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How to build, tune, evaluate classification </a:t>
            </a:r>
            <a:r>
              <a:rPr lang="en-US" sz="6400" u="sng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Frames, Confusion </a:t>
            </a:r>
            <a:r>
              <a:rPr lang="en-US" sz="64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Matrixs</a:t>
            </a:r>
            <a:endParaRPr lang="en-US" sz="64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 /SVM</a:t>
            </a:r>
            <a:r>
              <a:rPr lang="en-US" sz="6400" b="1" i="1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/ </a:t>
            </a:r>
            <a:r>
              <a:rPr lang="en-US" sz="6400" b="1" i="1" u="sng" dirty="0" err="1" smtClean="0">
                <a:solidFill>
                  <a:schemeClr val="accent1"/>
                </a:solidFill>
                <a:latin typeface="Abadi"/>
              </a:rPr>
              <a:t>Decission</a:t>
            </a:r>
            <a:r>
              <a:rPr lang="en-US" sz="6400" b="1" i="1" u="sng" dirty="0" smtClean="0">
                <a:solidFill>
                  <a:schemeClr val="accent1"/>
                </a:solidFill>
                <a:latin typeface="Abadi"/>
              </a:rPr>
              <a:t> Three</a:t>
            </a:r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/ KNN </a:t>
            </a:r>
            <a:endParaRPr lang="en-US" sz="64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34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09976" y="1749484"/>
            <a:ext cx="3051088" cy="446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lvl="0"/>
            <a:r>
              <a:rPr lang="en-US" sz="2100" dirty="0" smtClean="0">
                <a:latin typeface="Abadi" panose="020B0604020104020204"/>
              </a:rPr>
              <a:t>The </a:t>
            </a:r>
            <a:r>
              <a:rPr lang="en-US" sz="2100" dirty="0" err="1">
                <a:latin typeface="Abadi" panose="020B0604020104020204"/>
              </a:rPr>
              <a:t>Api</a:t>
            </a:r>
            <a:r>
              <a:rPr lang="en-US" sz="2100" dirty="0">
                <a:latin typeface="Abadi" panose="020B0604020104020204"/>
              </a:rPr>
              <a:t> used is : </a:t>
            </a:r>
            <a:r>
              <a:rPr lang="en-US" sz="2100" u="sng" dirty="0">
                <a:latin typeface="Abadi" panose="020B0604020104020204"/>
                <a:hlinkClick r:id="rId3"/>
              </a:rPr>
              <a:t>https://api.spacexdata.com/v4/rockets</a:t>
            </a:r>
            <a:r>
              <a:rPr lang="en-US" sz="2100" u="sng" dirty="0" smtClean="0">
                <a:latin typeface="Abadi" panose="020B0604020104020204"/>
                <a:hlinkClick r:id="rId3"/>
              </a:rPr>
              <a:t>/</a:t>
            </a:r>
            <a:endParaRPr lang="en-US" sz="2100" dirty="0">
              <a:latin typeface="Abadi" panose="020B0604020104020204"/>
            </a:endParaRPr>
          </a:p>
          <a:p>
            <a:pPr lvl="0"/>
            <a:r>
              <a:rPr lang="en-US" sz="2100" dirty="0">
                <a:latin typeface="Abadi" panose="020B0604020104020204"/>
              </a:rPr>
              <a:t>The </a:t>
            </a:r>
            <a:r>
              <a:rPr lang="en-US" sz="2100" dirty="0" err="1">
                <a:latin typeface="Abadi" panose="020B0604020104020204"/>
              </a:rPr>
              <a:t>api</a:t>
            </a:r>
            <a:r>
              <a:rPr lang="en-US" sz="2100" dirty="0">
                <a:latin typeface="Abadi" panose="020B0604020104020204"/>
              </a:rPr>
              <a:t> provides data about many types of rockets launches done by Space X, the data is therefore </a:t>
            </a:r>
            <a:r>
              <a:rPr lang="en-US" sz="2100" dirty="0" smtClean="0">
                <a:latin typeface="Abadi" panose="020B0604020104020204"/>
              </a:rPr>
              <a:t>filter to </a:t>
            </a:r>
            <a:r>
              <a:rPr lang="en-US" sz="2100" dirty="0">
                <a:latin typeface="Abadi" panose="020B0604020104020204"/>
              </a:rPr>
              <a:t>include only Falcon 9 Launches</a:t>
            </a:r>
          </a:p>
          <a:p>
            <a:pPr lvl="0"/>
            <a:r>
              <a:rPr lang="en-US" sz="2100" dirty="0">
                <a:latin typeface="Abadi" panose="020B0604020104020204"/>
              </a:rPr>
              <a:t>Every missing value in the data is replaced .</a:t>
            </a:r>
          </a:p>
          <a:p>
            <a:pPr lvl="0"/>
            <a:r>
              <a:rPr lang="en-US" sz="2100" dirty="0">
                <a:latin typeface="Abadi" panose="020B0604020104020204"/>
              </a:rPr>
              <a:t>We end up with 90 rows or instances and  17 columns or features 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33" name="Rectángulo 32"/>
          <p:cNvSpPr/>
          <p:nvPr/>
        </p:nvSpPr>
        <p:spPr>
          <a:xfrm>
            <a:off x="328941" y="6159328"/>
            <a:ext cx="32710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accent1"/>
                </a:solidFill>
                <a:latin typeface="Abadi" panose="020B0604020104020204"/>
                <a:hlinkClick r:id="rId4"/>
              </a:rPr>
              <a:t>Data Collection </a:t>
            </a:r>
            <a:r>
              <a:rPr lang="en-US" b="1" i="1" dirty="0" err="1">
                <a:solidFill>
                  <a:schemeClr val="accent1"/>
                </a:solidFill>
                <a:latin typeface="Abadi" panose="020B0604020104020204"/>
                <a:hlinkClick r:id="rId4"/>
              </a:rPr>
              <a:t>Github</a:t>
            </a:r>
            <a:r>
              <a:rPr lang="en-US" b="1" i="1" dirty="0">
                <a:solidFill>
                  <a:schemeClr val="accent1"/>
                </a:solidFill>
                <a:latin typeface="Abadi" panose="020B0604020104020204"/>
                <a:hlinkClick r:id="rId4"/>
              </a:rPr>
              <a:t> permalink</a:t>
            </a:r>
            <a:endParaRPr lang="en-US" b="1" i="1" dirty="0">
              <a:solidFill>
                <a:schemeClr val="accent1"/>
              </a:solidFill>
              <a:latin typeface="Abadi" panose="020B0604020104020204"/>
            </a:endParaRPr>
          </a:p>
        </p:txBody>
      </p:sp>
      <p:cxnSp>
        <p:nvCxnSpPr>
          <p:cNvPr id="35" name="Conector recto 34"/>
          <p:cNvCxnSpPr/>
          <p:nvPr/>
        </p:nvCxnSpPr>
        <p:spPr>
          <a:xfrm flipV="1">
            <a:off x="5047488" y="3982106"/>
            <a:ext cx="164592" cy="127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upo 45"/>
          <p:cNvGrpSpPr/>
          <p:nvPr/>
        </p:nvGrpSpPr>
        <p:grpSpPr>
          <a:xfrm>
            <a:off x="3161064" y="2044571"/>
            <a:ext cx="8909016" cy="3936413"/>
            <a:chOff x="3161064" y="2235643"/>
            <a:chExt cx="8779789" cy="3837562"/>
          </a:xfrm>
        </p:grpSpPr>
        <p:grpSp>
          <p:nvGrpSpPr>
            <p:cNvPr id="40" name="Grupo 39"/>
            <p:cNvGrpSpPr/>
            <p:nvPr/>
          </p:nvGrpSpPr>
          <p:grpSpPr>
            <a:xfrm>
              <a:off x="3161064" y="2235643"/>
              <a:ext cx="8779789" cy="3837562"/>
              <a:chOff x="3154680" y="2235643"/>
              <a:chExt cx="8779789" cy="3837562"/>
            </a:xfrm>
          </p:grpSpPr>
          <p:grpSp>
            <p:nvGrpSpPr>
              <p:cNvPr id="7" name="Grupo 6"/>
              <p:cNvGrpSpPr/>
              <p:nvPr/>
            </p:nvGrpSpPr>
            <p:grpSpPr>
              <a:xfrm>
                <a:off x="3154680" y="2235643"/>
                <a:ext cx="8779789" cy="3837562"/>
                <a:chOff x="649224" y="1789097"/>
                <a:chExt cx="10704576" cy="4620895"/>
              </a:xfrm>
            </p:grpSpPr>
            <p:sp>
              <p:nvSpPr>
                <p:cNvPr id="8" name="Rectángulo redondeado 7"/>
                <p:cNvSpPr/>
                <p:nvPr/>
              </p:nvSpPr>
              <p:spPr>
                <a:xfrm>
                  <a:off x="649224" y="1789097"/>
                  <a:ext cx="10704576" cy="4620895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9" name="Grupo 8"/>
                <p:cNvGrpSpPr/>
                <p:nvPr/>
              </p:nvGrpSpPr>
              <p:grpSpPr>
                <a:xfrm>
                  <a:off x="888740" y="2045667"/>
                  <a:ext cx="10266940" cy="3793188"/>
                  <a:chOff x="888740" y="2045667"/>
                  <a:chExt cx="10266940" cy="3793188"/>
                </a:xfrm>
              </p:grpSpPr>
              <p:grpSp>
                <p:nvGrpSpPr>
                  <p:cNvPr id="10" name="Grupo 9"/>
                  <p:cNvGrpSpPr/>
                  <p:nvPr/>
                </p:nvGrpSpPr>
                <p:grpSpPr>
                  <a:xfrm>
                    <a:off x="3748406" y="2801630"/>
                    <a:ext cx="2219418" cy="2376093"/>
                    <a:chOff x="3748406" y="2801630"/>
                    <a:chExt cx="2219418" cy="2376093"/>
                  </a:xfrm>
                </p:grpSpPr>
                <p:sp>
                  <p:nvSpPr>
                    <p:cNvPr id="31" name="Triángulo isósceles 30"/>
                    <p:cNvSpPr/>
                    <p:nvPr/>
                  </p:nvSpPr>
                  <p:spPr>
                    <a:xfrm>
                      <a:off x="3748406" y="3053388"/>
                      <a:ext cx="2219418" cy="2121763"/>
                    </a:xfrm>
                    <a:prstGeom prst="triangle">
                      <a:avLst/>
                    </a:prstGeom>
                    <a:ln w="19050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a:ln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" name="Rectángulo 31"/>
                    <p:cNvSpPr/>
                    <p:nvPr/>
                  </p:nvSpPr>
                  <p:spPr>
                    <a:xfrm rot="1648370">
                      <a:off x="3842227" y="2801630"/>
                      <a:ext cx="452761" cy="2376093"/>
                    </a:xfrm>
                    <a:prstGeom prst="rect">
                      <a:avLst/>
                    </a:prstGeom>
                    <a:ln w="19050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a:ln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1" name="Conector 10"/>
                  <p:cNvSpPr/>
                  <p:nvPr/>
                </p:nvSpPr>
                <p:spPr>
                  <a:xfrm>
                    <a:off x="2009629" y="3570726"/>
                    <a:ext cx="807868" cy="861134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" name="Conector 11"/>
                  <p:cNvSpPr/>
                  <p:nvPr/>
                </p:nvSpPr>
                <p:spPr>
                  <a:xfrm>
                    <a:off x="7185730" y="2097116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Conector 12"/>
                  <p:cNvSpPr/>
                  <p:nvPr/>
                </p:nvSpPr>
                <p:spPr>
                  <a:xfrm>
                    <a:off x="7185730" y="3078907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Conector 13"/>
                  <p:cNvSpPr/>
                  <p:nvPr/>
                </p:nvSpPr>
                <p:spPr>
                  <a:xfrm>
                    <a:off x="7196085" y="4046099"/>
                    <a:ext cx="807868" cy="813145"/>
                  </a:xfrm>
                  <a:prstGeom prst="flowChartConnector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Conector 14"/>
                  <p:cNvSpPr/>
                  <p:nvPr/>
                </p:nvSpPr>
                <p:spPr>
                  <a:xfrm>
                    <a:off x="7205708" y="4996147"/>
                    <a:ext cx="807868" cy="813145"/>
                  </a:xfrm>
                  <a:prstGeom prst="flowChartConnector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" name="CuadroTexto 15"/>
                  <p:cNvSpPr txBox="1"/>
                  <p:nvPr/>
                </p:nvSpPr>
                <p:spPr>
                  <a:xfrm>
                    <a:off x="888740" y="3284143"/>
                    <a:ext cx="1036180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i="1" dirty="0" smtClean="0">
                        <a:solidFill>
                          <a:schemeClr val="bg1"/>
                        </a:solidFill>
                        <a:latin typeface="Abadi"/>
                      </a:rPr>
                      <a:t>Space x falcon 9 </a:t>
                    </a:r>
                  </a:p>
                  <a:p>
                    <a:r>
                      <a:rPr lang="en-US" i="1" dirty="0" smtClean="0">
                        <a:solidFill>
                          <a:schemeClr val="bg1"/>
                        </a:solidFill>
                        <a:latin typeface="Abadi"/>
                      </a:rPr>
                      <a:t>data</a:t>
                    </a:r>
                    <a:endParaRPr lang="en-US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17" name="Rectángulo 16"/>
                  <p:cNvSpPr/>
                  <p:nvPr/>
                </p:nvSpPr>
                <p:spPr>
                  <a:xfrm>
                    <a:off x="8152660" y="2278530"/>
                    <a:ext cx="1310936" cy="86177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err="1" smtClean="0">
                        <a:solidFill>
                          <a:schemeClr val="bg1"/>
                        </a:solidFill>
                        <a:latin typeface="Abadi"/>
                      </a:rPr>
                      <a:t>Api</a:t>
                    </a:r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 Data Source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  <a:p>
                    <a:endParaRPr lang="en-US" dirty="0"/>
                  </a:p>
                </p:txBody>
              </p:sp>
              <p:sp>
                <p:nvSpPr>
                  <p:cNvPr id="18" name="Rectángulo 17"/>
                  <p:cNvSpPr/>
                  <p:nvPr/>
                </p:nvSpPr>
                <p:spPr>
                  <a:xfrm>
                    <a:off x="8080507" y="5007858"/>
                    <a:ext cx="3075173" cy="830997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Data Structure ,</a:t>
                    </a:r>
                  </a:p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 (90 row instance, and 17 columns)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19" name="Rectángulo 18"/>
                  <p:cNvSpPr/>
                  <p:nvPr/>
                </p:nvSpPr>
                <p:spPr>
                  <a:xfrm>
                    <a:off x="8209993" y="3275241"/>
                    <a:ext cx="1673535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Data Filtering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sp>
                <p:nvSpPr>
                  <p:cNvPr id="20" name="Rectángulo 19"/>
                  <p:cNvSpPr/>
                  <p:nvPr/>
                </p:nvSpPr>
                <p:spPr>
                  <a:xfrm>
                    <a:off x="8162642" y="4262583"/>
                    <a:ext cx="2289409" cy="33855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600" i="1" dirty="0" smtClean="0">
                        <a:solidFill>
                          <a:schemeClr val="bg1"/>
                        </a:solidFill>
                        <a:latin typeface="Abadi"/>
                      </a:rPr>
                      <a:t>Missing value Handling</a:t>
                    </a:r>
                    <a:endParaRPr lang="en-US" sz="1600" i="1" dirty="0">
                      <a:solidFill>
                        <a:schemeClr val="bg1"/>
                      </a:solidFill>
                      <a:latin typeface="Abadi"/>
                    </a:endParaRPr>
                  </a:p>
                </p:txBody>
              </p:sp>
              <p:cxnSp>
                <p:nvCxnSpPr>
                  <p:cNvPr id="21" name="Conector recto 20"/>
                  <p:cNvCxnSpPr/>
                  <p:nvPr/>
                </p:nvCxnSpPr>
                <p:spPr>
                  <a:xfrm flipH="1">
                    <a:off x="4661395" y="2615625"/>
                    <a:ext cx="2378759" cy="1383773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Conector recto 21"/>
                  <p:cNvCxnSpPr/>
                  <p:nvPr/>
                </p:nvCxnSpPr>
                <p:spPr>
                  <a:xfrm flipH="1">
                    <a:off x="4633936" y="3652605"/>
                    <a:ext cx="2260641" cy="512795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Conector recto 22"/>
                  <p:cNvCxnSpPr/>
                  <p:nvPr/>
                </p:nvCxnSpPr>
                <p:spPr>
                  <a:xfrm flipH="1" flipV="1">
                    <a:off x="4633936" y="4271622"/>
                    <a:ext cx="2392734" cy="329514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Conector recto 23"/>
                  <p:cNvCxnSpPr/>
                  <p:nvPr/>
                </p:nvCxnSpPr>
                <p:spPr>
                  <a:xfrm flipH="1" flipV="1">
                    <a:off x="4726237" y="4452670"/>
                    <a:ext cx="2319094" cy="944856"/>
                  </a:xfrm>
                  <a:prstGeom prst="line">
                    <a:avLst/>
                  </a:prstGeom>
                  <a:ln w="28575"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Conector 24"/>
                  <p:cNvSpPr/>
                  <p:nvPr/>
                </p:nvSpPr>
                <p:spPr>
                  <a:xfrm>
                    <a:off x="7324982" y="2250098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" name="Conector 25"/>
                  <p:cNvSpPr/>
                  <p:nvPr/>
                </p:nvSpPr>
                <p:spPr>
                  <a:xfrm>
                    <a:off x="2156572" y="3745809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Conector 26"/>
                  <p:cNvSpPr/>
                  <p:nvPr/>
                </p:nvSpPr>
                <p:spPr>
                  <a:xfrm>
                    <a:off x="7353479" y="5130735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Conector 27"/>
                  <p:cNvSpPr/>
                  <p:nvPr/>
                </p:nvSpPr>
                <p:spPr>
                  <a:xfrm>
                    <a:off x="7340281" y="4184163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" name="Conector 28"/>
                  <p:cNvSpPr/>
                  <p:nvPr/>
                </p:nvSpPr>
                <p:spPr>
                  <a:xfrm>
                    <a:off x="7340281" y="3237883"/>
                    <a:ext cx="498765" cy="507180"/>
                  </a:xfrm>
                  <a:prstGeom prst="flowChartConnector">
                    <a:avLst/>
                  </a:prstGeom>
                  <a:ln>
                    <a:noFill/>
                  </a:ln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" name="CuadroTexto 29"/>
                  <p:cNvSpPr txBox="1"/>
                  <p:nvPr/>
                </p:nvSpPr>
                <p:spPr>
                  <a:xfrm>
                    <a:off x="2702822" y="2045667"/>
                    <a:ext cx="427432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i="1" u="sng" dirty="0" smtClean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badi" panose="020B0604020104020204"/>
                      </a:rPr>
                      <a:t>Data Collection Flow Chart</a:t>
                    </a:r>
                    <a:endParaRPr lang="en-US" b="1" i="1" u="sng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badi" panose="020B0604020104020204"/>
                    </a:endParaRPr>
                  </a:p>
                </p:txBody>
              </p:sp>
            </p:grpSp>
          </p:grpSp>
          <p:cxnSp>
            <p:nvCxnSpPr>
              <p:cNvPr id="36" name="Conector recto 35"/>
              <p:cNvCxnSpPr/>
              <p:nvPr/>
            </p:nvCxnSpPr>
            <p:spPr>
              <a:xfrm flipH="1" flipV="1">
                <a:off x="5031837" y="4117735"/>
                <a:ext cx="1435801" cy="3669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sysDash"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riángulo isósceles 40"/>
            <p:cNvSpPr/>
            <p:nvPr/>
          </p:nvSpPr>
          <p:spPr>
            <a:xfrm rot="413959">
              <a:off x="6152809" y="3869820"/>
              <a:ext cx="552954" cy="625571"/>
            </a:xfrm>
            <a:prstGeom prst="triangl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33916" y="1995735"/>
            <a:ext cx="5663045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webscrapped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: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en.wikipedia.org/w/index.php?title=List_of_Falcon_9_and_Falcon_Heavy_launches&amp;oldid=1027686922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website consist of exclusive falcon 9 Data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end up with 121 rows and 11 column features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 hub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webScrapping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 Link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45" name="Grupo 44"/>
          <p:cNvGrpSpPr/>
          <p:nvPr/>
        </p:nvGrpSpPr>
        <p:grpSpPr>
          <a:xfrm>
            <a:off x="6635384" y="1774855"/>
            <a:ext cx="3533227" cy="4654971"/>
            <a:chOff x="7338989" y="1890799"/>
            <a:chExt cx="3533227" cy="4654971"/>
          </a:xfrm>
        </p:grpSpPr>
        <p:grpSp>
          <p:nvGrpSpPr>
            <p:cNvPr id="9" name="Grupo 8"/>
            <p:cNvGrpSpPr/>
            <p:nvPr/>
          </p:nvGrpSpPr>
          <p:grpSpPr>
            <a:xfrm>
              <a:off x="7338989" y="1890799"/>
              <a:ext cx="2979985" cy="4654971"/>
              <a:chOff x="7078595" y="1673352"/>
              <a:chExt cx="3208405" cy="4872420"/>
            </a:xfrm>
          </p:grpSpPr>
          <p:grpSp>
            <p:nvGrpSpPr>
              <p:cNvPr id="10" name="Grupo 9"/>
              <p:cNvGrpSpPr/>
              <p:nvPr/>
            </p:nvGrpSpPr>
            <p:grpSpPr>
              <a:xfrm>
                <a:off x="7078595" y="1673352"/>
                <a:ext cx="3208405" cy="4872420"/>
                <a:chOff x="4481699" y="1152144"/>
                <a:chExt cx="4067941" cy="5499726"/>
              </a:xfrm>
            </p:grpSpPr>
            <p:grpSp>
              <p:nvGrpSpPr>
                <p:cNvPr id="18" name="Grupo 17"/>
                <p:cNvGrpSpPr/>
                <p:nvPr/>
              </p:nvGrpSpPr>
              <p:grpSpPr>
                <a:xfrm>
                  <a:off x="4481699" y="1152144"/>
                  <a:ext cx="4067941" cy="5499726"/>
                  <a:chOff x="4481699" y="1152144"/>
                  <a:chExt cx="4067941" cy="5499726"/>
                </a:xfrm>
              </p:grpSpPr>
              <p:cxnSp>
                <p:nvCxnSpPr>
                  <p:cNvPr id="25" name="Conector recto 24"/>
                  <p:cNvCxnSpPr/>
                  <p:nvPr/>
                </p:nvCxnSpPr>
                <p:spPr>
                  <a:xfrm flipV="1">
                    <a:off x="5346799" y="5386128"/>
                    <a:ext cx="0" cy="156418"/>
                  </a:xfrm>
                  <a:prstGeom prst="line">
                    <a:avLst/>
                  </a:prstGeom>
                  <a:ln w="19050">
                    <a:solidFill>
                      <a:srgbClr val="FFC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" name="Grupo 25"/>
                  <p:cNvGrpSpPr/>
                  <p:nvPr/>
                </p:nvGrpSpPr>
                <p:grpSpPr>
                  <a:xfrm>
                    <a:off x="4481699" y="1152144"/>
                    <a:ext cx="4067941" cy="5499726"/>
                    <a:chOff x="4481699" y="1155680"/>
                    <a:chExt cx="4100441" cy="5496190"/>
                  </a:xfrm>
                </p:grpSpPr>
                <p:cxnSp>
                  <p:nvCxnSpPr>
                    <p:cNvPr id="27" name="Conector recto 26"/>
                    <p:cNvCxnSpPr/>
                    <p:nvPr/>
                  </p:nvCxnSpPr>
                  <p:spPr>
                    <a:xfrm flipV="1">
                      <a:off x="7808977" y="5393263"/>
                      <a:ext cx="0" cy="156418"/>
                    </a:xfrm>
                    <a:prstGeom prst="line">
                      <a:avLst/>
                    </a:prstGeom>
                    <a:ln w="19050">
                      <a:solidFill>
                        <a:srgbClr val="FFC00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8" name="Grupo 27"/>
                    <p:cNvGrpSpPr/>
                    <p:nvPr/>
                  </p:nvGrpSpPr>
                  <p:grpSpPr>
                    <a:xfrm>
                      <a:off x="4481699" y="1155680"/>
                      <a:ext cx="4100441" cy="5496190"/>
                      <a:chOff x="4481699" y="1155680"/>
                      <a:chExt cx="4100441" cy="5496190"/>
                    </a:xfrm>
                  </p:grpSpPr>
                  <p:grpSp>
                    <p:nvGrpSpPr>
                      <p:cNvPr id="29" name="Grupo 28"/>
                      <p:cNvGrpSpPr/>
                      <p:nvPr/>
                    </p:nvGrpSpPr>
                    <p:grpSpPr>
                      <a:xfrm rot="5400000">
                        <a:off x="3783825" y="1853554"/>
                        <a:ext cx="5496190" cy="4100441"/>
                        <a:chOff x="2476472" y="1721656"/>
                        <a:chExt cx="6985187" cy="4728164"/>
                      </a:xfrm>
                    </p:grpSpPr>
                    <p:sp>
                      <p:nvSpPr>
                        <p:cNvPr id="39" name="Forma libre 38"/>
                        <p:cNvSpPr/>
                        <p:nvPr/>
                      </p:nvSpPr>
                      <p:spPr>
                        <a:xfrm rot="16200000">
                          <a:off x="1977704" y="3654380"/>
                          <a:ext cx="1995071" cy="997535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5" tIns="62236" rIns="62238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/>
                        </a:p>
                      </p:txBody>
                    </p:sp>
                    <p:sp>
                      <p:nvSpPr>
                        <p:cNvPr id="40" name="Forma libre 39"/>
                        <p:cNvSpPr/>
                        <p:nvPr/>
                      </p:nvSpPr>
                      <p:spPr>
                        <a:xfrm rot="16200000">
                          <a:off x="4900783" y="3640279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8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41" name="Forma libre 40"/>
                        <p:cNvSpPr/>
                        <p:nvPr/>
                      </p:nvSpPr>
                      <p:spPr>
                        <a:xfrm rot="16200000">
                          <a:off x="7965356" y="3607774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8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42" name="Forma libre 41"/>
                        <p:cNvSpPr/>
                        <p:nvPr/>
                      </p:nvSpPr>
                      <p:spPr>
                        <a:xfrm rot="16200000">
                          <a:off x="6354104" y="2220425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7" bIns="62237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43" name="Forma libre 42"/>
                        <p:cNvSpPr/>
                        <p:nvPr/>
                      </p:nvSpPr>
                      <p:spPr>
                        <a:xfrm rot="16200000">
                          <a:off x="3447463" y="3654385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5" tIns="62236" rIns="62238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  <p:sp>
                      <p:nvSpPr>
                        <p:cNvPr id="44" name="Forma libre 43"/>
                        <p:cNvSpPr/>
                        <p:nvPr/>
                      </p:nvSpPr>
                      <p:spPr>
                        <a:xfrm rot="16200000">
                          <a:off x="6354104" y="4953517"/>
                          <a:ext cx="1995072" cy="997534"/>
                        </a:xfrm>
                        <a:custGeom>
                          <a:avLst/>
                          <a:gdLst>
                            <a:gd name="connsiteX0" fmla="*/ 0 w 1995071"/>
                            <a:gd name="connsiteY0" fmla="*/ 99754 h 997535"/>
                            <a:gd name="connsiteX1" fmla="*/ 99754 w 1995071"/>
                            <a:gd name="connsiteY1" fmla="*/ 0 h 997535"/>
                            <a:gd name="connsiteX2" fmla="*/ 1895318 w 1995071"/>
                            <a:gd name="connsiteY2" fmla="*/ 0 h 997535"/>
                            <a:gd name="connsiteX3" fmla="*/ 1995072 w 1995071"/>
                            <a:gd name="connsiteY3" fmla="*/ 99754 h 997535"/>
                            <a:gd name="connsiteX4" fmla="*/ 1995071 w 1995071"/>
                            <a:gd name="connsiteY4" fmla="*/ 897782 h 997535"/>
                            <a:gd name="connsiteX5" fmla="*/ 1895317 w 1995071"/>
                            <a:gd name="connsiteY5" fmla="*/ 997536 h 997535"/>
                            <a:gd name="connsiteX6" fmla="*/ 99754 w 1995071"/>
                            <a:gd name="connsiteY6" fmla="*/ 997535 h 997535"/>
                            <a:gd name="connsiteX7" fmla="*/ 0 w 1995071"/>
                            <a:gd name="connsiteY7" fmla="*/ 897781 h 997535"/>
                            <a:gd name="connsiteX8" fmla="*/ 0 w 1995071"/>
                            <a:gd name="connsiteY8" fmla="*/ 99754 h 9975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995071" h="997535">
                              <a:moveTo>
                                <a:pt x="0" y="99754"/>
                              </a:moveTo>
                              <a:cubicBezTo>
                                <a:pt x="0" y="44661"/>
                                <a:pt x="44661" y="0"/>
                                <a:pt x="99754" y="0"/>
                              </a:cubicBezTo>
                              <a:lnTo>
                                <a:pt x="1895318" y="0"/>
                              </a:lnTo>
                              <a:cubicBezTo>
                                <a:pt x="1950411" y="0"/>
                                <a:pt x="1995072" y="44661"/>
                                <a:pt x="1995072" y="99754"/>
                              </a:cubicBezTo>
                              <a:cubicBezTo>
                                <a:pt x="1995072" y="365763"/>
                                <a:pt x="1995071" y="631773"/>
                                <a:pt x="1995071" y="897782"/>
                              </a:cubicBezTo>
                              <a:cubicBezTo>
                                <a:pt x="1995071" y="952875"/>
                                <a:pt x="1950410" y="997536"/>
                                <a:pt x="1895317" y="997536"/>
                              </a:cubicBezTo>
                              <a:lnTo>
                                <a:pt x="99754" y="997535"/>
                              </a:lnTo>
                              <a:cubicBezTo>
                                <a:pt x="44661" y="997535"/>
                                <a:pt x="0" y="952874"/>
                                <a:pt x="0" y="897781"/>
                              </a:cubicBezTo>
                              <a:lnTo>
                                <a:pt x="0" y="99754"/>
                              </a:lnTo>
                              <a:close/>
                            </a:path>
                          </a:pathLst>
                        </a:cu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2">
                          <a:schemeClr val="lt1">
                            <a:hueOff val="0"/>
                            <a:satOff val="0"/>
                            <a:lumOff val="0"/>
                            <a:alphaOff val="0"/>
                          </a:schemeClr>
                        </a:lnRef>
                        <a:fillRef idx="1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fillRef>
                        <a:effectRef idx="0">
                          <a:schemeClr val="accent1">
                            <a:hueOff val="0"/>
                            <a:satOff val="0"/>
                            <a:lumOff val="0"/>
                            <a:alphaOff val="0"/>
                          </a:schemeClr>
                        </a:effectRef>
                        <a:fontRef idx="minor">
                          <a:schemeClr val="lt1"/>
                        </a:fontRef>
                      </p:style>
                      <p:txBody>
                        <a:bodyPr spcFirstLastPara="0" vert="horz" wrap="square" lIns="62236" tIns="62237" rIns="62237" bIns="62236" numCol="1" spcCol="1270" anchor="ctr" anchorCtr="0">
                          <a:noAutofit/>
                        </a:bodyPr>
                        <a:lstStyle/>
                        <a:p>
                          <a:pPr lvl="0" algn="ctr" defTabSz="2311400">
                            <a:lnSpc>
                              <a:spcPct val="90000"/>
                            </a:lnSpc>
                            <a:spcBef>
                              <a:spcPct val="0"/>
                            </a:spcBef>
                            <a:spcAft>
                              <a:spcPct val="35000"/>
                            </a:spcAft>
                          </a:pPr>
                          <a:endParaRPr lang="es-ES" sz="5200" kern="1200" dirty="0"/>
                        </a:p>
                      </p:txBody>
                    </p:sp>
                  </p:grpSp>
                  <p:cxnSp>
                    <p:nvCxnSpPr>
                      <p:cNvPr id="30" name="Conector recto de flecha 29"/>
                      <p:cNvCxnSpPr/>
                      <p:nvPr/>
                    </p:nvCxnSpPr>
                    <p:spPr>
                      <a:xfrm flipH="1">
                        <a:off x="6473455" y="1958862"/>
                        <a:ext cx="1" cy="313576"/>
                      </a:xfrm>
                      <a:prstGeom prst="straightConnector1">
                        <a:avLst/>
                      </a:prstGeom>
                      <a:ln w="19050"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1" name="Conector recto de flecha 30"/>
                      <p:cNvCxnSpPr/>
                      <p:nvPr/>
                    </p:nvCxnSpPr>
                    <p:spPr>
                      <a:xfrm flipH="1">
                        <a:off x="6460766" y="3105090"/>
                        <a:ext cx="1" cy="313576"/>
                      </a:xfrm>
                      <a:prstGeom prst="straightConnector1">
                        <a:avLst/>
                      </a:prstGeom>
                      <a:ln w="19050"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2" name="Grupo 31"/>
                      <p:cNvGrpSpPr/>
                      <p:nvPr/>
                    </p:nvGrpSpPr>
                    <p:grpSpPr>
                      <a:xfrm>
                        <a:off x="5346799" y="4240556"/>
                        <a:ext cx="2462177" cy="358629"/>
                        <a:chOff x="5346799" y="4240556"/>
                        <a:chExt cx="2462177" cy="358629"/>
                      </a:xfrm>
                    </p:grpSpPr>
                    <p:cxnSp>
                      <p:nvCxnSpPr>
                        <p:cNvPr id="35" name="Conector recto 34"/>
                        <p:cNvCxnSpPr/>
                        <p:nvPr/>
                      </p:nvCxnSpPr>
                      <p:spPr>
                        <a:xfrm>
                          <a:off x="6460767" y="4240556"/>
                          <a:ext cx="0" cy="175996"/>
                        </a:xfrm>
                        <a:prstGeom prst="line">
                          <a:avLst/>
                        </a:pr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6" name="Conector recto 35"/>
                        <p:cNvCxnSpPr/>
                        <p:nvPr/>
                      </p:nvCxnSpPr>
                      <p:spPr>
                        <a:xfrm>
                          <a:off x="5346799" y="4416552"/>
                          <a:ext cx="2462177" cy="0"/>
                        </a:xfrm>
                        <a:prstGeom prst="line">
                          <a:avLst/>
                        </a:prstGeom>
                        <a:ln w="19050">
                          <a:solidFill>
                            <a:srgbClr val="FFC00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7" name="Conector recto de flecha 36"/>
                        <p:cNvCxnSpPr/>
                        <p:nvPr/>
                      </p:nvCxnSpPr>
                      <p:spPr>
                        <a:xfrm>
                          <a:off x="5346799" y="4416552"/>
                          <a:ext cx="0" cy="182633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rgbClr val="FFC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8" name="Conector recto de flecha 37"/>
                        <p:cNvCxnSpPr/>
                        <p:nvPr/>
                      </p:nvCxnSpPr>
                      <p:spPr>
                        <a:xfrm>
                          <a:off x="7808976" y="4416552"/>
                          <a:ext cx="0" cy="182633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rgbClr val="FFC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cxnSp>
                    <p:nvCxnSpPr>
                      <p:cNvPr id="33" name="Conector recto 32"/>
                      <p:cNvCxnSpPr/>
                      <p:nvPr/>
                    </p:nvCxnSpPr>
                    <p:spPr>
                      <a:xfrm rot="10800000">
                        <a:off x="5346800" y="5549680"/>
                        <a:ext cx="2462177" cy="0"/>
                      </a:xfrm>
                      <a:prstGeom prst="line">
                        <a:avLst/>
                      </a:prstGeom>
                      <a:ln w="19050">
                        <a:solidFill>
                          <a:srgbClr val="FFC00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4" name="Conector recto de flecha 33"/>
                      <p:cNvCxnSpPr/>
                      <p:nvPr/>
                    </p:nvCxnSpPr>
                    <p:spPr>
                      <a:xfrm flipH="1">
                        <a:off x="6513878" y="5549681"/>
                        <a:ext cx="1" cy="273216"/>
                      </a:xfrm>
                      <a:prstGeom prst="straightConnector1">
                        <a:avLst/>
                      </a:prstGeom>
                      <a:ln>
                        <a:solidFill>
                          <a:srgbClr val="FFC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19" name="Forma libre 18"/>
                <p:cNvSpPr/>
                <p:nvPr/>
              </p:nvSpPr>
              <p:spPr>
                <a:xfrm>
                  <a:off x="5840804" y="2424946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20" name="Forma libre 19"/>
                <p:cNvSpPr/>
                <p:nvPr/>
              </p:nvSpPr>
              <p:spPr>
                <a:xfrm>
                  <a:off x="5880908" y="5972568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21" name="Forma libre 20"/>
                <p:cNvSpPr/>
                <p:nvPr/>
              </p:nvSpPr>
              <p:spPr>
                <a:xfrm>
                  <a:off x="4729935" y="4703962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22" name="Forma libre 21"/>
                <p:cNvSpPr/>
                <p:nvPr/>
              </p:nvSpPr>
              <p:spPr>
                <a:xfrm>
                  <a:off x="7074533" y="4695441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23" name="Forma libre 22"/>
                <p:cNvSpPr/>
                <p:nvPr/>
              </p:nvSpPr>
              <p:spPr>
                <a:xfrm>
                  <a:off x="5840804" y="3534057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  <p:sp>
              <p:nvSpPr>
                <p:cNvPr id="24" name="Forma libre 23"/>
                <p:cNvSpPr/>
                <p:nvPr/>
              </p:nvSpPr>
              <p:spPr>
                <a:xfrm>
                  <a:off x="5828216" y="1271383"/>
                  <a:ext cx="1233728" cy="573204"/>
                </a:xfrm>
                <a:custGeom>
                  <a:avLst/>
                  <a:gdLst>
                    <a:gd name="connsiteX0" fmla="*/ 0 w 1995071"/>
                    <a:gd name="connsiteY0" fmla="*/ 99754 h 997535"/>
                    <a:gd name="connsiteX1" fmla="*/ 99754 w 1995071"/>
                    <a:gd name="connsiteY1" fmla="*/ 0 h 997535"/>
                    <a:gd name="connsiteX2" fmla="*/ 1895318 w 1995071"/>
                    <a:gd name="connsiteY2" fmla="*/ 0 h 997535"/>
                    <a:gd name="connsiteX3" fmla="*/ 1995072 w 1995071"/>
                    <a:gd name="connsiteY3" fmla="*/ 99754 h 997535"/>
                    <a:gd name="connsiteX4" fmla="*/ 1995071 w 1995071"/>
                    <a:gd name="connsiteY4" fmla="*/ 897782 h 997535"/>
                    <a:gd name="connsiteX5" fmla="*/ 1895317 w 1995071"/>
                    <a:gd name="connsiteY5" fmla="*/ 997536 h 997535"/>
                    <a:gd name="connsiteX6" fmla="*/ 99754 w 1995071"/>
                    <a:gd name="connsiteY6" fmla="*/ 997535 h 997535"/>
                    <a:gd name="connsiteX7" fmla="*/ 0 w 1995071"/>
                    <a:gd name="connsiteY7" fmla="*/ 897781 h 997535"/>
                    <a:gd name="connsiteX8" fmla="*/ 0 w 1995071"/>
                    <a:gd name="connsiteY8" fmla="*/ 99754 h 99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71" h="997535">
                      <a:moveTo>
                        <a:pt x="0" y="99754"/>
                      </a:moveTo>
                      <a:cubicBezTo>
                        <a:pt x="0" y="44661"/>
                        <a:pt x="44661" y="0"/>
                        <a:pt x="99754" y="0"/>
                      </a:cubicBezTo>
                      <a:lnTo>
                        <a:pt x="1895318" y="0"/>
                      </a:lnTo>
                      <a:cubicBezTo>
                        <a:pt x="1950411" y="0"/>
                        <a:pt x="1995072" y="44661"/>
                        <a:pt x="1995072" y="99754"/>
                      </a:cubicBezTo>
                      <a:cubicBezTo>
                        <a:pt x="1995072" y="365763"/>
                        <a:pt x="1995071" y="631773"/>
                        <a:pt x="1995071" y="897782"/>
                      </a:cubicBezTo>
                      <a:cubicBezTo>
                        <a:pt x="1995071" y="952875"/>
                        <a:pt x="1950410" y="997536"/>
                        <a:pt x="1895317" y="997536"/>
                      </a:cubicBezTo>
                      <a:lnTo>
                        <a:pt x="99754" y="997535"/>
                      </a:lnTo>
                      <a:cubicBezTo>
                        <a:pt x="44661" y="997535"/>
                        <a:pt x="0" y="952874"/>
                        <a:pt x="0" y="897781"/>
                      </a:cubicBezTo>
                      <a:lnTo>
                        <a:pt x="0" y="99754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62235" tIns="62236" rIns="62238" bIns="62237" numCol="1" spcCol="1270" anchor="ctr" anchorCtr="0">
                  <a:noAutofit/>
                </a:bodyPr>
                <a:lstStyle/>
                <a:p>
                  <a:pPr lvl="0" algn="ctr" defTabSz="2311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s-ES" sz="5200" kern="1200"/>
                </a:p>
              </p:txBody>
            </p:sp>
          </p:grpSp>
          <p:sp>
            <p:nvSpPr>
              <p:cNvPr id="12" name="CuadroTexto 11"/>
              <p:cNvSpPr txBox="1"/>
              <p:nvPr/>
            </p:nvSpPr>
            <p:spPr>
              <a:xfrm>
                <a:off x="8194011" y="1787641"/>
                <a:ext cx="898854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Abadi" panose="020B0604020104020204"/>
                  </a:rPr>
                  <a:t>Web </a:t>
                </a:r>
              </a:p>
              <a:p>
                <a:pPr algn="ctr"/>
                <a:r>
                  <a:rPr lang="en-US" sz="1200" dirty="0">
                    <a:latin typeface="Abadi" panose="020B0604020104020204"/>
                  </a:rPr>
                  <a:t>Scrapping</a:t>
                </a:r>
              </a:p>
            </p:txBody>
          </p:sp>
          <p:sp>
            <p:nvSpPr>
              <p:cNvPr id="13" name="CuadroTexto 12"/>
              <p:cNvSpPr txBox="1"/>
              <p:nvPr/>
            </p:nvSpPr>
            <p:spPr>
              <a:xfrm>
                <a:off x="8161378" y="2828526"/>
                <a:ext cx="931489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Wikipedia 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Page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14" name="CuadroTexto 13"/>
              <p:cNvSpPr txBox="1"/>
              <p:nvPr/>
            </p:nvSpPr>
            <p:spPr>
              <a:xfrm>
                <a:off x="8210993" y="3833053"/>
                <a:ext cx="902653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Data 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Collected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15" name="CuadroTexto 14"/>
              <p:cNvSpPr txBox="1"/>
              <p:nvPr/>
            </p:nvSpPr>
            <p:spPr>
              <a:xfrm>
                <a:off x="7307015" y="4914796"/>
                <a:ext cx="907778" cy="289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badi" panose="020B0604020104020204"/>
                  </a:rPr>
                  <a:t>121 Rows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16" name="CuadroTexto 15"/>
              <p:cNvSpPr txBox="1"/>
              <p:nvPr/>
            </p:nvSpPr>
            <p:spPr>
              <a:xfrm>
                <a:off x="9187462" y="4910120"/>
                <a:ext cx="989148" cy="289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badi" panose="020B0604020104020204"/>
                  </a:rPr>
                  <a:t>11 columns</a:t>
                </a:r>
                <a:endParaRPr lang="en-US" sz="1200" dirty="0">
                  <a:latin typeface="Abadi" panose="020B0604020104020204"/>
                </a:endParaRPr>
              </a:p>
            </p:txBody>
          </p:sp>
          <p:sp>
            <p:nvSpPr>
              <p:cNvPr id="17" name="CuadroTexto 16"/>
              <p:cNvSpPr txBox="1"/>
              <p:nvPr/>
            </p:nvSpPr>
            <p:spPr>
              <a:xfrm>
                <a:off x="8182158" y="5971505"/>
                <a:ext cx="1005304" cy="4832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Organized</a:t>
                </a:r>
              </a:p>
              <a:p>
                <a:pPr algn="ctr"/>
                <a:r>
                  <a:rPr lang="en-US" sz="1200" dirty="0" smtClean="0">
                    <a:latin typeface="Abadi" panose="020B0604020104020204"/>
                  </a:rPr>
                  <a:t>Data Set</a:t>
                </a:r>
              </a:p>
            </p:txBody>
          </p:sp>
        </p:grpSp>
        <p:sp>
          <p:nvSpPr>
            <p:cNvPr id="7" name="CuadroTexto 6"/>
            <p:cNvSpPr txBox="1"/>
            <p:nvPr/>
          </p:nvSpPr>
          <p:spPr>
            <a:xfrm>
              <a:off x="9583134" y="3197458"/>
              <a:ext cx="1289082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Abadi" panose="020B0604020104020204"/>
                </a:rPr>
                <a:t>Data Collection / Scrapping</a:t>
              </a:r>
            </a:p>
            <a:p>
              <a:r>
                <a:rPr lang="en-US" sz="1700" dirty="0" smtClean="0">
                  <a:latin typeface="Abadi" panose="020B0604020104020204"/>
                </a:rPr>
                <a:t>Flow Chart</a:t>
              </a:r>
              <a:endParaRPr lang="en-US" sz="1700" dirty="0">
                <a:latin typeface="Abadi" panose="020B060402010402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schemas.microsoft.com/office/infopath/2007/PartnerControls"/>
    <ds:schemaRef ds:uri="155be751-a274-42e8-93fb-f39d3b9bccc8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f80a141d-92ca-4d3d-9308-f7e7b1d44ce8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3633</TotalTime>
  <Words>2505</Words>
  <Application>Microsoft Office PowerPoint</Application>
  <PresentationFormat>Panorámica</PresentationFormat>
  <Paragraphs>352</Paragraphs>
  <Slides>54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54</vt:i4>
      </vt:variant>
    </vt:vector>
  </HeadingPairs>
  <TitlesOfParts>
    <vt:vector size="63" baseType="lpstr">
      <vt:lpstr>Abadi</vt:lpstr>
      <vt:lpstr>Arial</vt:lpstr>
      <vt:lpstr>Arial Unicode MS</vt:lpstr>
      <vt:lpstr>Calibri</vt:lpstr>
      <vt:lpstr>Calibri Light</vt:lpstr>
      <vt:lpstr>IBM Plex Mono SemiBold</vt:lpstr>
      <vt:lpstr>IBM Plex Mono Text</vt:lpstr>
      <vt:lpstr>SF Pro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Gerardo Bonnard</cp:lastModifiedBy>
  <cp:revision>335</cp:revision>
  <dcterms:created xsi:type="dcterms:W3CDTF">2021-04-29T18:58:34Z</dcterms:created>
  <dcterms:modified xsi:type="dcterms:W3CDTF">2024-12-20T01:50:02Z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